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Gill Sans MT" panose="020B0502020104020203" pitchFamily="34" charset="0"/>
      <p:regular r:id="rId21"/>
      <p:bold r:id="rId22"/>
      <p:italic r:id="rId23"/>
      <p:boldItalic r:id="rId24"/>
    </p:embeddedFont>
    <p:embeddedFont>
      <p:font typeface="Gill Sans Nova" panose="020B0602020104020203" pitchFamily="34" charset="0"/>
      <p:regular r:id="rId25"/>
      <p:bold r:id="rId26"/>
      <p:italic r:id="rId27"/>
      <p:boldItalic r:id="rId28"/>
    </p:embeddedFont>
    <p:embeddedFont>
      <p:font typeface="Play" panose="020B0604020202020204" charset="0"/>
      <p:regular r:id="rId29"/>
      <p:bold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Oqp/6LywMjtX3e439OPc0TkWL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3EC2CA-F11A-436C-A8A2-333FF8C58F12}">
  <a:tblStyle styleId="{423EC2CA-F11A-436C-A8A2-333FF8C58F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>
        <p:scale>
          <a:sx n="66" d="100"/>
          <a:sy n="66" d="100"/>
        </p:scale>
        <p:origin x="2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175126-1451-4CA9-A4A6-3734131BDFD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6318B3-35A4-48E7-981A-B8F6F9B3840B}">
      <dgm:prSet/>
      <dgm:spPr/>
      <dgm:t>
        <a:bodyPr/>
        <a:lstStyle/>
        <a:p>
          <a:r>
            <a:rPr lang="es-ES" b="1" dirty="0"/>
            <a:t>Preparación y limpieza de datos</a:t>
          </a:r>
          <a:endParaRPr lang="en-US" dirty="0"/>
        </a:p>
      </dgm:t>
    </dgm:pt>
    <dgm:pt modelId="{C340E8BA-7538-49A9-B36B-82D0BFD591E5}" type="parTrans" cxnId="{33EE0318-5468-4AEC-9458-89148BC93A10}">
      <dgm:prSet/>
      <dgm:spPr/>
      <dgm:t>
        <a:bodyPr/>
        <a:lstStyle/>
        <a:p>
          <a:endParaRPr lang="en-US"/>
        </a:p>
      </dgm:t>
    </dgm:pt>
    <dgm:pt modelId="{00B429B2-8F69-497C-BFAD-0739822F08CD}" type="sibTrans" cxnId="{33EE0318-5468-4AEC-9458-89148BC93A10}">
      <dgm:prSet/>
      <dgm:spPr/>
      <dgm:t>
        <a:bodyPr/>
        <a:lstStyle/>
        <a:p>
          <a:endParaRPr lang="en-US"/>
        </a:p>
      </dgm:t>
    </dgm:pt>
    <dgm:pt modelId="{E4FBD7A2-87DC-4183-9071-AA53070CA259}">
      <dgm:prSet/>
      <dgm:spPr/>
      <dgm:t>
        <a:bodyPr/>
        <a:lstStyle/>
        <a:p>
          <a:r>
            <a:rPr lang="es-ES" dirty="0"/>
            <a:t>En la base de datos original encontramos 55 especies representadas en 221 individuos.</a:t>
          </a:r>
          <a:endParaRPr lang="en-US" dirty="0"/>
        </a:p>
      </dgm:t>
    </dgm:pt>
    <dgm:pt modelId="{54AD8C25-2BE6-41CE-8B5C-96A4CCC7D5B4}" type="parTrans" cxnId="{BC6046D7-4FA6-4D39-AD91-3C2EF31D85FD}">
      <dgm:prSet/>
      <dgm:spPr/>
      <dgm:t>
        <a:bodyPr/>
        <a:lstStyle/>
        <a:p>
          <a:endParaRPr lang="en-US"/>
        </a:p>
      </dgm:t>
    </dgm:pt>
    <dgm:pt modelId="{A532DC96-EF6A-40B4-A6D0-4EB1CA2BBAA0}" type="sibTrans" cxnId="{BC6046D7-4FA6-4D39-AD91-3C2EF31D85FD}">
      <dgm:prSet/>
      <dgm:spPr/>
      <dgm:t>
        <a:bodyPr/>
        <a:lstStyle/>
        <a:p>
          <a:endParaRPr lang="en-US"/>
        </a:p>
      </dgm:t>
    </dgm:pt>
    <dgm:pt modelId="{A5A0E7F9-EF8A-4C97-AE46-A8987DCB23C8}">
      <dgm:prSet/>
      <dgm:spPr/>
      <dgm:t>
        <a:bodyPr/>
        <a:lstStyle/>
        <a:p>
          <a:r>
            <a:rPr lang="es-ES" dirty="0"/>
            <a:t>Se identificaron 11 variables en columnas.</a:t>
          </a:r>
          <a:endParaRPr lang="en-US" dirty="0"/>
        </a:p>
      </dgm:t>
    </dgm:pt>
    <dgm:pt modelId="{8C1552D4-8650-4983-8579-CA955A6A0F20}" type="parTrans" cxnId="{E4AB895F-7A3F-4818-B18A-113ADE2D8F09}">
      <dgm:prSet/>
      <dgm:spPr/>
      <dgm:t>
        <a:bodyPr/>
        <a:lstStyle/>
        <a:p>
          <a:endParaRPr lang="en-US"/>
        </a:p>
      </dgm:t>
    </dgm:pt>
    <dgm:pt modelId="{BC2E71D5-80BA-4049-8F26-55D955C3CFB9}" type="sibTrans" cxnId="{E4AB895F-7A3F-4818-B18A-113ADE2D8F09}">
      <dgm:prSet/>
      <dgm:spPr/>
      <dgm:t>
        <a:bodyPr/>
        <a:lstStyle/>
        <a:p>
          <a:endParaRPr lang="en-US"/>
        </a:p>
      </dgm:t>
    </dgm:pt>
    <dgm:pt modelId="{667BD179-66DF-44A9-BE7B-B44E8C473DAA}">
      <dgm:prSet/>
      <dgm:spPr/>
      <dgm:t>
        <a:bodyPr/>
        <a:lstStyle/>
        <a:p>
          <a:r>
            <a:rPr lang="es-ES" dirty="0"/>
            <a:t>En cuanto a la limpieza de datos, de acuerdo con lo visto en las clases de R, se identificaron y eliminaron los registros de los datos nulos, quedando finalmente 188 registros de 221 originales.</a:t>
          </a:r>
          <a:endParaRPr lang="en-US" dirty="0"/>
        </a:p>
      </dgm:t>
    </dgm:pt>
    <dgm:pt modelId="{8C7B329A-BE44-4AC1-8E51-2868C3222D0A}" type="parTrans" cxnId="{B8A256F8-E794-4BBD-B3F9-DCE23FF94C03}">
      <dgm:prSet/>
      <dgm:spPr/>
      <dgm:t>
        <a:bodyPr/>
        <a:lstStyle/>
        <a:p>
          <a:endParaRPr lang="en-US"/>
        </a:p>
      </dgm:t>
    </dgm:pt>
    <dgm:pt modelId="{F4394E51-D5F2-4BBE-9A48-D72D85183C0A}" type="sibTrans" cxnId="{B8A256F8-E794-4BBD-B3F9-DCE23FF94C03}">
      <dgm:prSet/>
      <dgm:spPr/>
      <dgm:t>
        <a:bodyPr/>
        <a:lstStyle/>
        <a:p>
          <a:endParaRPr lang="en-US"/>
        </a:p>
      </dgm:t>
    </dgm:pt>
    <dgm:pt modelId="{0CB19E75-4471-4952-B0D5-A7ED9495FF2B}" type="pres">
      <dgm:prSet presAssocID="{12175126-1451-4CA9-A4A6-3734131BDFD3}" presName="vert0" presStyleCnt="0">
        <dgm:presLayoutVars>
          <dgm:dir/>
          <dgm:animOne val="branch"/>
          <dgm:animLvl val="lvl"/>
        </dgm:presLayoutVars>
      </dgm:prSet>
      <dgm:spPr/>
    </dgm:pt>
    <dgm:pt modelId="{18D28E78-E784-4FF3-8E1E-D63F6F807A1A}" type="pres">
      <dgm:prSet presAssocID="{206318B3-35A4-48E7-981A-B8F6F9B3840B}" presName="thickLine" presStyleLbl="alignNode1" presStyleIdx="0" presStyleCnt="4"/>
      <dgm:spPr/>
    </dgm:pt>
    <dgm:pt modelId="{DC463F38-CE0B-40C7-B9BA-DD90C1416BB9}" type="pres">
      <dgm:prSet presAssocID="{206318B3-35A4-48E7-981A-B8F6F9B3840B}" presName="horz1" presStyleCnt="0"/>
      <dgm:spPr/>
    </dgm:pt>
    <dgm:pt modelId="{4395DC03-FA90-44B3-8035-27435C82E50C}" type="pres">
      <dgm:prSet presAssocID="{206318B3-35A4-48E7-981A-B8F6F9B3840B}" presName="tx1" presStyleLbl="revTx" presStyleIdx="0" presStyleCnt="4"/>
      <dgm:spPr/>
    </dgm:pt>
    <dgm:pt modelId="{3BA3CDC5-BBFC-407E-9DA8-BA551AAF092C}" type="pres">
      <dgm:prSet presAssocID="{206318B3-35A4-48E7-981A-B8F6F9B3840B}" presName="vert1" presStyleCnt="0"/>
      <dgm:spPr/>
    </dgm:pt>
    <dgm:pt modelId="{BEA53B5B-AA15-404B-8A81-FF818D1D44DF}" type="pres">
      <dgm:prSet presAssocID="{E4FBD7A2-87DC-4183-9071-AA53070CA259}" presName="thickLine" presStyleLbl="alignNode1" presStyleIdx="1" presStyleCnt="4"/>
      <dgm:spPr/>
    </dgm:pt>
    <dgm:pt modelId="{2E19B163-1F25-4E78-9784-B38F0795C15B}" type="pres">
      <dgm:prSet presAssocID="{E4FBD7A2-87DC-4183-9071-AA53070CA259}" presName="horz1" presStyleCnt="0"/>
      <dgm:spPr/>
    </dgm:pt>
    <dgm:pt modelId="{43AB225D-89AB-4006-B147-E7F85CBE16DF}" type="pres">
      <dgm:prSet presAssocID="{E4FBD7A2-87DC-4183-9071-AA53070CA259}" presName="tx1" presStyleLbl="revTx" presStyleIdx="1" presStyleCnt="4"/>
      <dgm:spPr/>
    </dgm:pt>
    <dgm:pt modelId="{FDB61936-66FB-4C89-9188-6439F2411CAE}" type="pres">
      <dgm:prSet presAssocID="{E4FBD7A2-87DC-4183-9071-AA53070CA259}" presName="vert1" presStyleCnt="0"/>
      <dgm:spPr/>
    </dgm:pt>
    <dgm:pt modelId="{55084BCB-E08D-4B2E-B299-7CB68B2868CF}" type="pres">
      <dgm:prSet presAssocID="{A5A0E7F9-EF8A-4C97-AE46-A8987DCB23C8}" presName="thickLine" presStyleLbl="alignNode1" presStyleIdx="2" presStyleCnt="4"/>
      <dgm:spPr/>
    </dgm:pt>
    <dgm:pt modelId="{D0E93EB8-24ED-4BAC-95AB-8009424DE90F}" type="pres">
      <dgm:prSet presAssocID="{A5A0E7F9-EF8A-4C97-AE46-A8987DCB23C8}" presName="horz1" presStyleCnt="0"/>
      <dgm:spPr/>
    </dgm:pt>
    <dgm:pt modelId="{55595178-4997-4136-8328-2A8C64A25F83}" type="pres">
      <dgm:prSet presAssocID="{A5A0E7F9-EF8A-4C97-AE46-A8987DCB23C8}" presName="tx1" presStyleLbl="revTx" presStyleIdx="2" presStyleCnt="4"/>
      <dgm:spPr/>
    </dgm:pt>
    <dgm:pt modelId="{65B88872-8838-41BA-A745-29AC924C6C8B}" type="pres">
      <dgm:prSet presAssocID="{A5A0E7F9-EF8A-4C97-AE46-A8987DCB23C8}" presName="vert1" presStyleCnt="0"/>
      <dgm:spPr/>
    </dgm:pt>
    <dgm:pt modelId="{1EB1997F-CD49-44D8-B866-85A736E00BBD}" type="pres">
      <dgm:prSet presAssocID="{667BD179-66DF-44A9-BE7B-B44E8C473DAA}" presName="thickLine" presStyleLbl="alignNode1" presStyleIdx="3" presStyleCnt="4"/>
      <dgm:spPr/>
    </dgm:pt>
    <dgm:pt modelId="{C6C3024D-4D6D-44A8-84A7-9BDC00740E5C}" type="pres">
      <dgm:prSet presAssocID="{667BD179-66DF-44A9-BE7B-B44E8C473DAA}" presName="horz1" presStyleCnt="0"/>
      <dgm:spPr/>
    </dgm:pt>
    <dgm:pt modelId="{D3C87B02-0250-46A0-8054-1F35CB983A17}" type="pres">
      <dgm:prSet presAssocID="{667BD179-66DF-44A9-BE7B-B44E8C473DAA}" presName="tx1" presStyleLbl="revTx" presStyleIdx="3" presStyleCnt="4"/>
      <dgm:spPr/>
    </dgm:pt>
    <dgm:pt modelId="{502FAE61-8603-46AA-B76B-D7F1E67B4746}" type="pres">
      <dgm:prSet presAssocID="{667BD179-66DF-44A9-BE7B-B44E8C473DAA}" presName="vert1" presStyleCnt="0"/>
      <dgm:spPr/>
    </dgm:pt>
  </dgm:ptLst>
  <dgm:cxnLst>
    <dgm:cxn modelId="{33EE0318-5468-4AEC-9458-89148BC93A10}" srcId="{12175126-1451-4CA9-A4A6-3734131BDFD3}" destId="{206318B3-35A4-48E7-981A-B8F6F9B3840B}" srcOrd="0" destOrd="0" parTransId="{C340E8BA-7538-49A9-B36B-82D0BFD591E5}" sibTransId="{00B429B2-8F69-497C-BFAD-0739822F08CD}"/>
    <dgm:cxn modelId="{78A1C232-0613-4041-B711-0AA2C329F3B9}" type="presOf" srcId="{12175126-1451-4CA9-A4A6-3734131BDFD3}" destId="{0CB19E75-4471-4952-B0D5-A7ED9495FF2B}" srcOrd="0" destOrd="0" presId="urn:microsoft.com/office/officeart/2008/layout/LinedList"/>
    <dgm:cxn modelId="{E4AB895F-7A3F-4818-B18A-113ADE2D8F09}" srcId="{12175126-1451-4CA9-A4A6-3734131BDFD3}" destId="{A5A0E7F9-EF8A-4C97-AE46-A8987DCB23C8}" srcOrd="2" destOrd="0" parTransId="{8C1552D4-8650-4983-8579-CA955A6A0F20}" sibTransId="{BC2E71D5-80BA-4049-8F26-55D955C3CFB9}"/>
    <dgm:cxn modelId="{7D2B12C2-980B-4CEB-A819-454C16AC8E09}" type="presOf" srcId="{206318B3-35A4-48E7-981A-B8F6F9B3840B}" destId="{4395DC03-FA90-44B3-8035-27435C82E50C}" srcOrd="0" destOrd="0" presId="urn:microsoft.com/office/officeart/2008/layout/LinedList"/>
    <dgm:cxn modelId="{BC6046D7-4FA6-4D39-AD91-3C2EF31D85FD}" srcId="{12175126-1451-4CA9-A4A6-3734131BDFD3}" destId="{E4FBD7A2-87DC-4183-9071-AA53070CA259}" srcOrd="1" destOrd="0" parTransId="{54AD8C25-2BE6-41CE-8B5C-96A4CCC7D5B4}" sibTransId="{A532DC96-EF6A-40B4-A6D0-4EB1CA2BBAA0}"/>
    <dgm:cxn modelId="{876AE6E6-AC61-484A-9124-4D128FD3440F}" type="presOf" srcId="{A5A0E7F9-EF8A-4C97-AE46-A8987DCB23C8}" destId="{55595178-4997-4136-8328-2A8C64A25F83}" srcOrd="0" destOrd="0" presId="urn:microsoft.com/office/officeart/2008/layout/LinedList"/>
    <dgm:cxn modelId="{542C5AF2-E64D-4BED-A3A3-42C39266D13E}" type="presOf" srcId="{E4FBD7A2-87DC-4183-9071-AA53070CA259}" destId="{43AB225D-89AB-4006-B147-E7F85CBE16DF}" srcOrd="0" destOrd="0" presId="urn:microsoft.com/office/officeart/2008/layout/LinedList"/>
    <dgm:cxn modelId="{B8A256F8-E794-4BBD-B3F9-DCE23FF94C03}" srcId="{12175126-1451-4CA9-A4A6-3734131BDFD3}" destId="{667BD179-66DF-44A9-BE7B-B44E8C473DAA}" srcOrd="3" destOrd="0" parTransId="{8C7B329A-BE44-4AC1-8E51-2868C3222D0A}" sibTransId="{F4394E51-D5F2-4BBE-9A48-D72D85183C0A}"/>
    <dgm:cxn modelId="{2D682BFF-6682-4393-8678-4B3333E4E2CD}" type="presOf" srcId="{667BD179-66DF-44A9-BE7B-B44E8C473DAA}" destId="{D3C87B02-0250-46A0-8054-1F35CB983A17}" srcOrd="0" destOrd="0" presId="urn:microsoft.com/office/officeart/2008/layout/LinedList"/>
    <dgm:cxn modelId="{9D26F04D-4A4E-4984-9AE6-C2F7535F594E}" type="presParOf" srcId="{0CB19E75-4471-4952-B0D5-A7ED9495FF2B}" destId="{18D28E78-E784-4FF3-8E1E-D63F6F807A1A}" srcOrd="0" destOrd="0" presId="urn:microsoft.com/office/officeart/2008/layout/LinedList"/>
    <dgm:cxn modelId="{18DFC95A-D79F-4BB0-81C6-C95580FF621C}" type="presParOf" srcId="{0CB19E75-4471-4952-B0D5-A7ED9495FF2B}" destId="{DC463F38-CE0B-40C7-B9BA-DD90C1416BB9}" srcOrd="1" destOrd="0" presId="urn:microsoft.com/office/officeart/2008/layout/LinedList"/>
    <dgm:cxn modelId="{B81D0C5D-8DBB-46DB-85BC-8852834CB8E1}" type="presParOf" srcId="{DC463F38-CE0B-40C7-B9BA-DD90C1416BB9}" destId="{4395DC03-FA90-44B3-8035-27435C82E50C}" srcOrd="0" destOrd="0" presId="urn:microsoft.com/office/officeart/2008/layout/LinedList"/>
    <dgm:cxn modelId="{F4FE8A94-F957-469C-A37B-197F08C950D5}" type="presParOf" srcId="{DC463F38-CE0B-40C7-B9BA-DD90C1416BB9}" destId="{3BA3CDC5-BBFC-407E-9DA8-BA551AAF092C}" srcOrd="1" destOrd="0" presId="urn:microsoft.com/office/officeart/2008/layout/LinedList"/>
    <dgm:cxn modelId="{4B9EFF79-1442-4499-B710-EA40CEAC02E7}" type="presParOf" srcId="{0CB19E75-4471-4952-B0D5-A7ED9495FF2B}" destId="{BEA53B5B-AA15-404B-8A81-FF818D1D44DF}" srcOrd="2" destOrd="0" presId="urn:microsoft.com/office/officeart/2008/layout/LinedList"/>
    <dgm:cxn modelId="{723DABEF-7DC6-4EB2-8CD6-AF1E932EEA61}" type="presParOf" srcId="{0CB19E75-4471-4952-B0D5-A7ED9495FF2B}" destId="{2E19B163-1F25-4E78-9784-B38F0795C15B}" srcOrd="3" destOrd="0" presId="urn:microsoft.com/office/officeart/2008/layout/LinedList"/>
    <dgm:cxn modelId="{CCBBE41D-2607-4DD9-9631-B8BEB2F697A6}" type="presParOf" srcId="{2E19B163-1F25-4E78-9784-B38F0795C15B}" destId="{43AB225D-89AB-4006-B147-E7F85CBE16DF}" srcOrd="0" destOrd="0" presId="urn:microsoft.com/office/officeart/2008/layout/LinedList"/>
    <dgm:cxn modelId="{C0DFEBB3-2C8A-4128-A512-3FD1AE8EEEBB}" type="presParOf" srcId="{2E19B163-1F25-4E78-9784-B38F0795C15B}" destId="{FDB61936-66FB-4C89-9188-6439F2411CAE}" srcOrd="1" destOrd="0" presId="urn:microsoft.com/office/officeart/2008/layout/LinedList"/>
    <dgm:cxn modelId="{F33C406C-72F9-4270-B122-017C93E8D180}" type="presParOf" srcId="{0CB19E75-4471-4952-B0D5-A7ED9495FF2B}" destId="{55084BCB-E08D-4B2E-B299-7CB68B2868CF}" srcOrd="4" destOrd="0" presId="urn:microsoft.com/office/officeart/2008/layout/LinedList"/>
    <dgm:cxn modelId="{C1F5CE45-3560-40F8-A760-AC9BFC921A99}" type="presParOf" srcId="{0CB19E75-4471-4952-B0D5-A7ED9495FF2B}" destId="{D0E93EB8-24ED-4BAC-95AB-8009424DE90F}" srcOrd="5" destOrd="0" presId="urn:microsoft.com/office/officeart/2008/layout/LinedList"/>
    <dgm:cxn modelId="{9A281D5D-6F2C-4B87-B5C4-42A70372FCB8}" type="presParOf" srcId="{D0E93EB8-24ED-4BAC-95AB-8009424DE90F}" destId="{55595178-4997-4136-8328-2A8C64A25F83}" srcOrd="0" destOrd="0" presId="urn:microsoft.com/office/officeart/2008/layout/LinedList"/>
    <dgm:cxn modelId="{17A79EF3-A8F8-446D-B2BF-418B4C1BF97B}" type="presParOf" srcId="{D0E93EB8-24ED-4BAC-95AB-8009424DE90F}" destId="{65B88872-8838-41BA-A745-29AC924C6C8B}" srcOrd="1" destOrd="0" presId="urn:microsoft.com/office/officeart/2008/layout/LinedList"/>
    <dgm:cxn modelId="{F7CA9C25-9C12-4848-B5FA-B752C703FBFE}" type="presParOf" srcId="{0CB19E75-4471-4952-B0D5-A7ED9495FF2B}" destId="{1EB1997F-CD49-44D8-B866-85A736E00BBD}" srcOrd="6" destOrd="0" presId="urn:microsoft.com/office/officeart/2008/layout/LinedList"/>
    <dgm:cxn modelId="{8D4E57A6-76FB-405B-9FA8-120718C947FC}" type="presParOf" srcId="{0CB19E75-4471-4952-B0D5-A7ED9495FF2B}" destId="{C6C3024D-4D6D-44A8-84A7-9BDC00740E5C}" srcOrd="7" destOrd="0" presId="urn:microsoft.com/office/officeart/2008/layout/LinedList"/>
    <dgm:cxn modelId="{29BAE187-4AF0-415F-92B3-411A0E38FABA}" type="presParOf" srcId="{C6C3024D-4D6D-44A8-84A7-9BDC00740E5C}" destId="{D3C87B02-0250-46A0-8054-1F35CB983A17}" srcOrd="0" destOrd="0" presId="urn:microsoft.com/office/officeart/2008/layout/LinedList"/>
    <dgm:cxn modelId="{32E57EA8-8196-4389-88F8-89BAC464485F}" type="presParOf" srcId="{C6C3024D-4D6D-44A8-84A7-9BDC00740E5C}" destId="{502FAE61-8603-46AA-B76B-D7F1E67B474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11BCFE-66BC-4FD9-88E7-1188105ACF0B}" type="doc">
      <dgm:prSet loTypeId="urn:microsoft.com/office/officeart/2008/layout/VerticalCircle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61D740-2186-4F95-A9E8-5FFC46FBF933}">
      <dgm:prSet/>
      <dgm:spPr/>
      <dgm:t>
        <a:bodyPr/>
        <a:lstStyle/>
        <a:p>
          <a:r>
            <a:rPr lang="es-ES" dirty="0"/>
            <a:t>El Bosque Mesófilo de Montaña es el sitio que presenta un mayor número de especies</a:t>
          </a:r>
          <a:endParaRPr lang="en-US" dirty="0"/>
        </a:p>
      </dgm:t>
    </dgm:pt>
    <dgm:pt modelId="{4C6392FA-DA37-4EBD-9B2A-2F7F124C617C}" type="parTrans" cxnId="{24312B55-A559-4549-87A9-FAB0FFC5842A}">
      <dgm:prSet/>
      <dgm:spPr/>
      <dgm:t>
        <a:bodyPr/>
        <a:lstStyle/>
        <a:p>
          <a:endParaRPr lang="en-US"/>
        </a:p>
      </dgm:t>
    </dgm:pt>
    <dgm:pt modelId="{A1CD1224-5098-4521-BFAB-A9E4166A210A}" type="sibTrans" cxnId="{24312B55-A559-4549-87A9-FAB0FFC5842A}">
      <dgm:prSet/>
      <dgm:spPr/>
      <dgm:t>
        <a:bodyPr/>
        <a:lstStyle/>
        <a:p>
          <a:endParaRPr lang="en-US"/>
        </a:p>
      </dgm:t>
    </dgm:pt>
    <dgm:pt modelId="{A006B65D-44A8-4150-8B1F-D54D50E9D2A0}">
      <dgm:prSet/>
      <dgm:spPr/>
      <dgm:t>
        <a:bodyPr/>
        <a:lstStyle/>
        <a:p>
          <a:r>
            <a:rPr lang="es-ES" dirty="0"/>
            <a:t>Las especies más abundantes son </a:t>
          </a:r>
          <a:r>
            <a:rPr lang="es-ES" i="1" dirty="0"/>
            <a:t>Eugenes fulgens, Basilinna leucotis y Saucerottia beryllina</a:t>
          </a:r>
          <a:endParaRPr lang="en-US" dirty="0"/>
        </a:p>
      </dgm:t>
    </dgm:pt>
    <dgm:pt modelId="{75EEF648-445D-46EB-86B6-773A3CBD070F}" type="parTrans" cxnId="{A225C109-4843-4747-8800-BC666AD5FE0D}">
      <dgm:prSet/>
      <dgm:spPr/>
      <dgm:t>
        <a:bodyPr/>
        <a:lstStyle/>
        <a:p>
          <a:endParaRPr lang="en-US"/>
        </a:p>
      </dgm:t>
    </dgm:pt>
    <dgm:pt modelId="{66B460BB-74B5-4D34-BD46-428C132D817C}" type="sibTrans" cxnId="{A225C109-4843-4747-8800-BC666AD5FE0D}">
      <dgm:prSet/>
      <dgm:spPr/>
      <dgm:t>
        <a:bodyPr/>
        <a:lstStyle/>
        <a:p>
          <a:endParaRPr lang="en-US"/>
        </a:p>
      </dgm:t>
    </dgm:pt>
    <dgm:pt modelId="{A0F0E0DD-0E69-46E5-B7AE-C2404EE407CC}">
      <dgm:prSet/>
      <dgm:spPr/>
      <dgm:t>
        <a:bodyPr/>
        <a:lstStyle/>
        <a:p>
          <a:r>
            <a:rPr lang="es-ES" dirty="0"/>
            <a:t>Existen correlaciones entre algunas medidas, por otro lado, los resultados morfométricos nos indican que en esta área se encuentran aves pequeñas</a:t>
          </a:r>
          <a:endParaRPr lang="en-US" dirty="0"/>
        </a:p>
      </dgm:t>
    </dgm:pt>
    <dgm:pt modelId="{D249FA6A-58E1-4F88-BFFB-28FA4675FCF2}" type="parTrans" cxnId="{EBE3545A-B845-4507-9E81-B684E079F927}">
      <dgm:prSet/>
      <dgm:spPr/>
      <dgm:t>
        <a:bodyPr/>
        <a:lstStyle/>
        <a:p>
          <a:endParaRPr lang="en-US"/>
        </a:p>
      </dgm:t>
    </dgm:pt>
    <dgm:pt modelId="{FE72D963-26A9-497B-92C0-1BFFC24CDB82}" type="sibTrans" cxnId="{EBE3545A-B845-4507-9E81-B684E079F927}">
      <dgm:prSet/>
      <dgm:spPr/>
      <dgm:t>
        <a:bodyPr/>
        <a:lstStyle/>
        <a:p>
          <a:endParaRPr lang="en-US"/>
        </a:p>
      </dgm:t>
    </dgm:pt>
    <dgm:pt modelId="{DAAEB812-3B4F-4A9E-92E1-5B10DDA8581C}">
      <dgm:prSet/>
      <dgm:spPr/>
      <dgm:t>
        <a:bodyPr/>
        <a:lstStyle/>
        <a:p>
          <a:r>
            <a:rPr lang="es-ES" dirty="0"/>
            <a:t>En Abril y Enero el número de especies fue más elevado, lo que, al ser los meses de temporada migratoria.</a:t>
          </a:r>
          <a:endParaRPr lang="en-US" dirty="0"/>
        </a:p>
      </dgm:t>
    </dgm:pt>
    <dgm:pt modelId="{4083C125-5672-4788-B600-8C7D4D75EB01}" type="parTrans" cxnId="{97F7E5D4-56C3-40F0-82D3-19ABE81E6D47}">
      <dgm:prSet/>
      <dgm:spPr/>
      <dgm:t>
        <a:bodyPr/>
        <a:lstStyle/>
        <a:p>
          <a:endParaRPr lang="en-US"/>
        </a:p>
      </dgm:t>
    </dgm:pt>
    <dgm:pt modelId="{C6004366-0EAC-47E1-82A3-4AA4EDCC3F93}" type="sibTrans" cxnId="{97F7E5D4-56C3-40F0-82D3-19ABE81E6D47}">
      <dgm:prSet/>
      <dgm:spPr/>
      <dgm:t>
        <a:bodyPr/>
        <a:lstStyle/>
        <a:p>
          <a:endParaRPr lang="en-US"/>
        </a:p>
      </dgm:t>
    </dgm:pt>
    <dgm:pt modelId="{74E745E6-9A5E-4A8F-9427-246BCAE392CC}" type="pres">
      <dgm:prSet presAssocID="{B611BCFE-66BC-4FD9-88E7-1188105ACF0B}" presName="Name0" presStyleCnt="0">
        <dgm:presLayoutVars>
          <dgm:dir/>
        </dgm:presLayoutVars>
      </dgm:prSet>
      <dgm:spPr/>
    </dgm:pt>
    <dgm:pt modelId="{A9E25211-4C28-4ED8-80F0-EA146E382571}" type="pres">
      <dgm:prSet presAssocID="{1761D740-2186-4F95-A9E8-5FFC46FBF933}" presName="noChildren" presStyleCnt="0"/>
      <dgm:spPr/>
    </dgm:pt>
    <dgm:pt modelId="{28214DBB-504F-4864-B1BB-E6C05427DD9C}" type="pres">
      <dgm:prSet presAssocID="{1761D740-2186-4F95-A9E8-5FFC46FBF933}" presName="gap" presStyleCnt="0"/>
      <dgm:spPr/>
    </dgm:pt>
    <dgm:pt modelId="{04F9A9A9-6FBE-447D-BBBB-2F58EE6E349B}" type="pres">
      <dgm:prSet presAssocID="{1761D740-2186-4F95-A9E8-5FFC46FBF933}" presName="medCircle2" presStyleLbl="vennNode1" presStyleIdx="0" presStyleCnt="4"/>
      <dgm:spPr/>
    </dgm:pt>
    <dgm:pt modelId="{E7580CD5-D8E7-4AC7-BCEC-3F1489E988B0}" type="pres">
      <dgm:prSet presAssocID="{1761D740-2186-4F95-A9E8-5FFC46FBF933}" presName="txLvlOnly1" presStyleLbl="revTx" presStyleIdx="0" presStyleCnt="4"/>
      <dgm:spPr/>
    </dgm:pt>
    <dgm:pt modelId="{B02B8D54-BD3D-4C38-AF04-7C66180D8469}" type="pres">
      <dgm:prSet presAssocID="{A006B65D-44A8-4150-8B1F-D54D50E9D2A0}" presName="noChildren" presStyleCnt="0"/>
      <dgm:spPr/>
    </dgm:pt>
    <dgm:pt modelId="{6BFA70DC-36C7-4F4B-8FCB-54099E360391}" type="pres">
      <dgm:prSet presAssocID="{A006B65D-44A8-4150-8B1F-D54D50E9D2A0}" presName="gap" presStyleCnt="0"/>
      <dgm:spPr/>
    </dgm:pt>
    <dgm:pt modelId="{170636CA-BD2C-4050-AA82-75AB3173C4B1}" type="pres">
      <dgm:prSet presAssocID="{A006B65D-44A8-4150-8B1F-D54D50E9D2A0}" presName="medCircle2" presStyleLbl="vennNode1" presStyleIdx="1" presStyleCnt="4"/>
      <dgm:spPr/>
    </dgm:pt>
    <dgm:pt modelId="{D8D33194-EC88-4F00-B666-2EDB198BE9B4}" type="pres">
      <dgm:prSet presAssocID="{A006B65D-44A8-4150-8B1F-D54D50E9D2A0}" presName="txLvlOnly1" presStyleLbl="revTx" presStyleIdx="1" presStyleCnt="4"/>
      <dgm:spPr/>
    </dgm:pt>
    <dgm:pt modelId="{D6EF2E99-5108-4151-8115-90A4ED66D67F}" type="pres">
      <dgm:prSet presAssocID="{A0F0E0DD-0E69-46E5-B7AE-C2404EE407CC}" presName="noChildren" presStyleCnt="0"/>
      <dgm:spPr/>
    </dgm:pt>
    <dgm:pt modelId="{95F4A052-F2E6-4511-99BB-C3C7070B1D5C}" type="pres">
      <dgm:prSet presAssocID="{A0F0E0DD-0E69-46E5-B7AE-C2404EE407CC}" presName="gap" presStyleCnt="0"/>
      <dgm:spPr/>
    </dgm:pt>
    <dgm:pt modelId="{973480E1-B5F8-4DF0-A591-691D7299246C}" type="pres">
      <dgm:prSet presAssocID="{A0F0E0DD-0E69-46E5-B7AE-C2404EE407CC}" presName="medCircle2" presStyleLbl="vennNode1" presStyleIdx="2" presStyleCnt="4"/>
      <dgm:spPr/>
    </dgm:pt>
    <dgm:pt modelId="{06FC9F9F-8153-49FB-A3E6-3EBF6E10FCF9}" type="pres">
      <dgm:prSet presAssocID="{A0F0E0DD-0E69-46E5-B7AE-C2404EE407CC}" presName="txLvlOnly1" presStyleLbl="revTx" presStyleIdx="2" presStyleCnt="4"/>
      <dgm:spPr/>
    </dgm:pt>
    <dgm:pt modelId="{FD096AF6-BEB0-49A4-8799-62713E5C9736}" type="pres">
      <dgm:prSet presAssocID="{DAAEB812-3B4F-4A9E-92E1-5B10DDA8581C}" presName="noChildren" presStyleCnt="0"/>
      <dgm:spPr/>
    </dgm:pt>
    <dgm:pt modelId="{77CB9A5F-4393-4EC7-8556-928DA4B0011B}" type="pres">
      <dgm:prSet presAssocID="{DAAEB812-3B4F-4A9E-92E1-5B10DDA8581C}" presName="gap" presStyleCnt="0"/>
      <dgm:spPr/>
    </dgm:pt>
    <dgm:pt modelId="{B772ACB6-D472-4EFF-B1FC-4890BB5A9101}" type="pres">
      <dgm:prSet presAssocID="{DAAEB812-3B4F-4A9E-92E1-5B10DDA8581C}" presName="medCircle2" presStyleLbl="vennNode1" presStyleIdx="3" presStyleCnt="4"/>
      <dgm:spPr/>
    </dgm:pt>
    <dgm:pt modelId="{645F58B9-60DC-410F-9D33-67ACD5F87F31}" type="pres">
      <dgm:prSet presAssocID="{DAAEB812-3B4F-4A9E-92E1-5B10DDA8581C}" presName="txLvlOnly1" presStyleLbl="revTx" presStyleIdx="3" presStyleCnt="4"/>
      <dgm:spPr/>
    </dgm:pt>
  </dgm:ptLst>
  <dgm:cxnLst>
    <dgm:cxn modelId="{A225C109-4843-4747-8800-BC666AD5FE0D}" srcId="{B611BCFE-66BC-4FD9-88E7-1188105ACF0B}" destId="{A006B65D-44A8-4150-8B1F-D54D50E9D2A0}" srcOrd="1" destOrd="0" parTransId="{75EEF648-445D-46EB-86B6-773A3CBD070F}" sibTransId="{66B460BB-74B5-4D34-BD46-428C132D817C}"/>
    <dgm:cxn modelId="{60F8AF1B-531B-43F7-8DE6-0DD1A7568477}" type="presOf" srcId="{1761D740-2186-4F95-A9E8-5FFC46FBF933}" destId="{E7580CD5-D8E7-4AC7-BCEC-3F1489E988B0}" srcOrd="0" destOrd="0" presId="urn:microsoft.com/office/officeart/2008/layout/VerticalCircleList"/>
    <dgm:cxn modelId="{395DDE1C-ED47-4215-AD6E-8FFB45C3FBF4}" type="presOf" srcId="{B611BCFE-66BC-4FD9-88E7-1188105ACF0B}" destId="{74E745E6-9A5E-4A8F-9427-246BCAE392CC}" srcOrd="0" destOrd="0" presId="urn:microsoft.com/office/officeart/2008/layout/VerticalCircleList"/>
    <dgm:cxn modelId="{87B51C21-7F5C-4AE4-BAC9-673E1408F19A}" type="presOf" srcId="{DAAEB812-3B4F-4A9E-92E1-5B10DDA8581C}" destId="{645F58B9-60DC-410F-9D33-67ACD5F87F31}" srcOrd="0" destOrd="0" presId="urn:microsoft.com/office/officeart/2008/layout/VerticalCircleList"/>
    <dgm:cxn modelId="{24312B55-A559-4549-87A9-FAB0FFC5842A}" srcId="{B611BCFE-66BC-4FD9-88E7-1188105ACF0B}" destId="{1761D740-2186-4F95-A9E8-5FFC46FBF933}" srcOrd="0" destOrd="0" parTransId="{4C6392FA-DA37-4EBD-9B2A-2F7F124C617C}" sibTransId="{A1CD1224-5098-4521-BFAB-A9E4166A210A}"/>
    <dgm:cxn modelId="{EBE3545A-B845-4507-9E81-B684E079F927}" srcId="{B611BCFE-66BC-4FD9-88E7-1188105ACF0B}" destId="{A0F0E0DD-0E69-46E5-B7AE-C2404EE407CC}" srcOrd="2" destOrd="0" parTransId="{D249FA6A-58E1-4F88-BFFB-28FA4675FCF2}" sibTransId="{FE72D963-26A9-497B-92C0-1BFFC24CDB82}"/>
    <dgm:cxn modelId="{25051A83-40F7-469A-AAC0-5292F2BAB093}" type="presOf" srcId="{A0F0E0DD-0E69-46E5-B7AE-C2404EE407CC}" destId="{06FC9F9F-8153-49FB-A3E6-3EBF6E10FCF9}" srcOrd="0" destOrd="0" presId="urn:microsoft.com/office/officeart/2008/layout/VerticalCircleList"/>
    <dgm:cxn modelId="{13324890-EE07-4143-BE86-755126683985}" type="presOf" srcId="{A006B65D-44A8-4150-8B1F-D54D50E9D2A0}" destId="{D8D33194-EC88-4F00-B666-2EDB198BE9B4}" srcOrd="0" destOrd="0" presId="urn:microsoft.com/office/officeart/2008/layout/VerticalCircleList"/>
    <dgm:cxn modelId="{97F7E5D4-56C3-40F0-82D3-19ABE81E6D47}" srcId="{B611BCFE-66BC-4FD9-88E7-1188105ACF0B}" destId="{DAAEB812-3B4F-4A9E-92E1-5B10DDA8581C}" srcOrd="3" destOrd="0" parTransId="{4083C125-5672-4788-B600-8C7D4D75EB01}" sibTransId="{C6004366-0EAC-47E1-82A3-4AA4EDCC3F93}"/>
    <dgm:cxn modelId="{3FAF61DF-FCB5-4A9D-9551-BF6488CD7003}" type="presParOf" srcId="{74E745E6-9A5E-4A8F-9427-246BCAE392CC}" destId="{A9E25211-4C28-4ED8-80F0-EA146E382571}" srcOrd="0" destOrd="0" presId="urn:microsoft.com/office/officeart/2008/layout/VerticalCircleList"/>
    <dgm:cxn modelId="{23A54742-F97C-42C0-8FD1-87D2E5C9A2AB}" type="presParOf" srcId="{A9E25211-4C28-4ED8-80F0-EA146E382571}" destId="{28214DBB-504F-4864-B1BB-E6C05427DD9C}" srcOrd="0" destOrd="0" presId="urn:microsoft.com/office/officeart/2008/layout/VerticalCircleList"/>
    <dgm:cxn modelId="{CB600166-5517-4D59-9FBC-C3BCA08D3F68}" type="presParOf" srcId="{A9E25211-4C28-4ED8-80F0-EA146E382571}" destId="{04F9A9A9-6FBE-447D-BBBB-2F58EE6E349B}" srcOrd="1" destOrd="0" presId="urn:microsoft.com/office/officeart/2008/layout/VerticalCircleList"/>
    <dgm:cxn modelId="{1FF702A9-C5F4-42E3-99E1-FD10758A1993}" type="presParOf" srcId="{A9E25211-4C28-4ED8-80F0-EA146E382571}" destId="{E7580CD5-D8E7-4AC7-BCEC-3F1489E988B0}" srcOrd="2" destOrd="0" presId="urn:microsoft.com/office/officeart/2008/layout/VerticalCircleList"/>
    <dgm:cxn modelId="{BDD29A2A-A5EE-409E-A2E4-CCA6B98A38CB}" type="presParOf" srcId="{74E745E6-9A5E-4A8F-9427-246BCAE392CC}" destId="{B02B8D54-BD3D-4C38-AF04-7C66180D8469}" srcOrd="1" destOrd="0" presId="urn:microsoft.com/office/officeart/2008/layout/VerticalCircleList"/>
    <dgm:cxn modelId="{FB459195-8AC0-49D5-BD76-E9F9EDA615BD}" type="presParOf" srcId="{B02B8D54-BD3D-4C38-AF04-7C66180D8469}" destId="{6BFA70DC-36C7-4F4B-8FCB-54099E360391}" srcOrd="0" destOrd="0" presId="urn:microsoft.com/office/officeart/2008/layout/VerticalCircleList"/>
    <dgm:cxn modelId="{A1B28A2E-7051-4827-94D9-37DDA11E1C5E}" type="presParOf" srcId="{B02B8D54-BD3D-4C38-AF04-7C66180D8469}" destId="{170636CA-BD2C-4050-AA82-75AB3173C4B1}" srcOrd="1" destOrd="0" presId="urn:microsoft.com/office/officeart/2008/layout/VerticalCircleList"/>
    <dgm:cxn modelId="{DB072531-FC01-4A42-96E6-0C5B5FDFD760}" type="presParOf" srcId="{B02B8D54-BD3D-4C38-AF04-7C66180D8469}" destId="{D8D33194-EC88-4F00-B666-2EDB198BE9B4}" srcOrd="2" destOrd="0" presId="urn:microsoft.com/office/officeart/2008/layout/VerticalCircleList"/>
    <dgm:cxn modelId="{AAA386EF-BB07-4198-83B5-0CDBD437EEE8}" type="presParOf" srcId="{74E745E6-9A5E-4A8F-9427-246BCAE392CC}" destId="{D6EF2E99-5108-4151-8115-90A4ED66D67F}" srcOrd="2" destOrd="0" presId="urn:microsoft.com/office/officeart/2008/layout/VerticalCircleList"/>
    <dgm:cxn modelId="{DB95330B-C406-4425-9BB3-09228D8E978F}" type="presParOf" srcId="{D6EF2E99-5108-4151-8115-90A4ED66D67F}" destId="{95F4A052-F2E6-4511-99BB-C3C7070B1D5C}" srcOrd="0" destOrd="0" presId="urn:microsoft.com/office/officeart/2008/layout/VerticalCircleList"/>
    <dgm:cxn modelId="{44648924-FBE2-48AC-96D0-2CE73A3883F0}" type="presParOf" srcId="{D6EF2E99-5108-4151-8115-90A4ED66D67F}" destId="{973480E1-B5F8-4DF0-A591-691D7299246C}" srcOrd="1" destOrd="0" presId="urn:microsoft.com/office/officeart/2008/layout/VerticalCircleList"/>
    <dgm:cxn modelId="{74A051CB-4116-4759-B25E-9BEDDDA8F92E}" type="presParOf" srcId="{D6EF2E99-5108-4151-8115-90A4ED66D67F}" destId="{06FC9F9F-8153-49FB-A3E6-3EBF6E10FCF9}" srcOrd="2" destOrd="0" presId="urn:microsoft.com/office/officeart/2008/layout/VerticalCircleList"/>
    <dgm:cxn modelId="{979DF192-3C02-44E6-981A-A3AFAC219FF9}" type="presParOf" srcId="{74E745E6-9A5E-4A8F-9427-246BCAE392CC}" destId="{FD096AF6-BEB0-49A4-8799-62713E5C9736}" srcOrd="3" destOrd="0" presId="urn:microsoft.com/office/officeart/2008/layout/VerticalCircleList"/>
    <dgm:cxn modelId="{66395C9A-CD1E-4ED1-8677-190BA9D4D740}" type="presParOf" srcId="{FD096AF6-BEB0-49A4-8799-62713E5C9736}" destId="{77CB9A5F-4393-4EC7-8556-928DA4B0011B}" srcOrd="0" destOrd="0" presId="urn:microsoft.com/office/officeart/2008/layout/VerticalCircleList"/>
    <dgm:cxn modelId="{BCE772CD-56C2-41C8-9013-4DCF1D00D3FA}" type="presParOf" srcId="{FD096AF6-BEB0-49A4-8799-62713E5C9736}" destId="{B772ACB6-D472-4EFF-B1FC-4890BB5A9101}" srcOrd="1" destOrd="0" presId="urn:microsoft.com/office/officeart/2008/layout/VerticalCircleList"/>
    <dgm:cxn modelId="{8EFE2911-ECE3-4D86-BD59-983003F2155E}" type="presParOf" srcId="{FD096AF6-BEB0-49A4-8799-62713E5C9736}" destId="{645F58B9-60DC-410F-9D33-67ACD5F87F31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28E78-E784-4FF3-8E1E-D63F6F807A1A}">
      <dsp:nvSpPr>
        <dsp:cNvPr id="0" name=""/>
        <dsp:cNvSpPr/>
      </dsp:nvSpPr>
      <dsp:spPr>
        <a:xfrm>
          <a:off x="0" y="0"/>
          <a:ext cx="10503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5DC03-FA90-44B3-8035-27435C82E50C}">
      <dsp:nvSpPr>
        <dsp:cNvPr id="0" name=""/>
        <dsp:cNvSpPr/>
      </dsp:nvSpPr>
      <dsp:spPr>
        <a:xfrm>
          <a:off x="0" y="0"/>
          <a:ext cx="10503865" cy="636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Preparación y limpieza de datos</a:t>
          </a:r>
          <a:endParaRPr lang="en-US" sz="1800" kern="1200" dirty="0"/>
        </a:p>
      </dsp:txBody>
      <dsp:txXfrm>
        <a:off x="0" y="0"/>
        <a:ext cx="10503865" cy="636822"/>
      </dsp:txXfrm>
    </dsp:sp>
    <dsp:sp modelId="{BEA53B5B-AA15-404B-8A81-FF818D1D44DF}">
      <dsp:nvSpPr>
        <dsp:cNvPr id="0" name=""/>
        <dsp:cNvSpPr/>
      </dsp:nvSpPr>
      <dsp:spPr>
        <a:xfrm>
          <a:off x="0" y="636822"/>
          <a:ext cx="10503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B225D-89AB-4006-B147-E7F85CBE16DF}">
      <dsp:nvSpPr>
        <dsp:cNvPr id="0" name=""/>
        <dsp:cNvSpPr/>
      </dsp:nvSpPr>
      <dsp:spPr>
        <a:xfrm>
          <a:off x="0" y="636822"/>
          <a:ext cx="10503865" cy="636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En la base de datos original encontramos 55 especies representadas en 221 individuos.</a:t>
          </a:r>
          <a:endParaRPr lang="en-US" sz="1800" kern="1200" dirty="0"/>
        </a:p>
      </dsp:txBody>
      <dsp:txXfrm>
        <a:off x="0" y="636822"/>
        <a:ext cx="10503865" cy="636822"/>
      </dsp:txXfrm>
    </dsp:sp>
    <dsp:sp modelId="{55084BCB-E08D-4B2E-B299-7CB68B2868CF}">
      <dsp:nvSpPr>
        <dsp:cNvPr id="0" name=""/>
        <dsp:cNvSpPr/>
      </dsp:nvSpPr>
      <dsp:spPr>
        <a:xfrm>
          <a:off x="0" y="1273644"/>
          <a:ext cx="10503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95178-4997-4136-8328-2A8C64A25F83}">
      <dsp:nvSpPr>
        <dsp:cNvPr id="0" name=""/>
        <dsp:cNvSpPr/>
      </dsp:nvSpPr>
      <dsp:spPr>
        <a:xfrm>
          <a:off x="0" y="1273644"/>
          <a:ext cx="10503865" cy="636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Se identificaron 11 variables en columnas.</a:t>
          </a:r>
          <a:endParaRPr lang="en-US" sz="1800" kern="1200" dirty="0"/>
        </a:p>
      </dsp:txBody>
      <dsp:txXfrm>
        <a:off x="0" y="1273644"/>
        <a:ext cx="10503865" cy="636822"/>
      </dsp:txXfrm>
    </dsp:sp>
    <dsp:sp modelId="{1EB1997F-CD49-44D8-B866-85A736E00BBD}">
      <dsp:nvSpPr>
        <dsp:cNvPr id="0" name=""/>
        <dsp:cNvSpPr/>
      </dsp:nvSpPr>
      <dsp:spPr>
        <a:xfrm>
          <a:off x="0" y="1910466"/>
          <a:ext cx="10503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87B02-0250-46A0-8054-1F35CB983A17}">
      <dsp:nvSpPr>
        <dsp:cNvPr id="0" name=""/>
        <dsp:cNvSpPr/>
      </dsp:nvSpPr>
      <dsp:spPr>
        <a:xfrm>
          <a:off x="0" y="1910466"/>
          <a:ext cx="10503865" cy="636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En cuanto a la limpieza de datos, de acuerdo con lo visto en las clases de R, se identificaron y eliminaron los registros de los datos nulos, quedando finalmente 188 registros de 221 originales.</a:t>
          </a:r>
          <a:endParaRPr lang="en-US" sz="1800" kern="1200" dirty="0"/>
        </a:p>
      </dsp:txBody>
      <dsp:txXfrm>
        <a:off x="0" y="1910466"/>
        <a:ext cx="10503865" cy="636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9A9A9-6FBE-447D-BBBB-2F58EE6E349B}">
      <dsp:nvSpPr>
        <dsp:cNvPr id="0" name=""/>
        <dsp:cNvSpPr/>
      </dsp:nvSpPr>
      <dsp:spPr>
        <a:xfrm>
          <a:off x="262127" y="346262"/>
          <a:ext cx="999743" cy="999743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E7580CD5-D8E7-4AC7-BCEC-3F1489E988B0}">
      <dsp:nvSpPr>
        <dsp:cNvPr id="0" name=""/>
        <dsp:cNvSpPr/>
      </dsp:nvSpPr>
      <dsp:spPr>
        <a:xfrm>
          <a:off x="761999" y="346262"/>
          <a:ext cx="5333996" cy="99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El Bosque Mesófilo de Montaña es el sitio que presenta un mayor número de especies</a:t>
          </a:r>
          <a:endParaRPr lang="en-US" sz="1800" kern="1200" dirty="0"/>
        </a:p>
      </dsp:txBody>
      <dsp:txXfrm>
        <a:off x="761999" y="346262"/>
        <a:ext cx="5333996" cy="999743"/>
      </dsp:txXfrm>
    </dsp:sp>
    <dsp:sp modelId="{170636CA-BD2C-4050-AA82-75AB3173C4B1}">
      <dsp:nvSpPr>
        <dsp:cNvPr id="0" name=""/>
        <dsp:cNvSpPr/>
      </dsp:nvSpPr>
      <dsp:spPr>
        <a:xfrm>
          <a:off x="262127" y="1346006"/>
          <a:ext cx="999743" cy="999743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4050717"/>
                <a:satOff val="-275"/>
                <a:lumOff val="65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alpha val="50000"/>
                <a:hueOff val="-4050717"/>
                <a:satOff val="-275"/>
                <a:lumOff val="65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D8D33194-EC88-4F00-B666-2EDB198BE9B4}">
      <dsp:nvSpPr>
        <dsp:cNvPr id="0" name=""/>
        <dsp:cNvSpPr/>
      </dsp:nvSpPr>
      <dsp:spPr>
        <a:xfrm>
          <a:off x="761999" y="1346006"/>
          <a:ext cx="5333996" cy="99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Las especies más abundantes son </a:t>
          </a:r>
          <a:r>
            <a:rPr lang="es-ES" sz="1800" i="1" kern="1200" dirty="0"/>
            <a:t>Eugenes fulgens, Basilinna leucotis y Saucerottia beryllina</a:t>
          </a:r>
          <a:endParaRPr lang="en-US" sz="1800" kern="1200" dirty="0"/>
        </a:p>
      </dsp:txBody>
      <dsp:txXfrm>
        <a:off x="761999" y="1346006"/>
        <a:ext cx="5333996" cy="999743"/>
      </dsp:txXfrm>
    </dsp:sp>
    <dsp:sp modelId="{973480E1-B5F8-4DF0-A591-691D7299246C}">
      <dsp:nvSpPr>
        <dsp:cNvPr id="0" name=""/>
        <dsp:cNvSpPr/>
      </dsp:nvSpPr>
      <dsp:spPr>
        <a:xfrm>
          <a:off x="262127" y="2345749"/>
          <a:ext cx="999743" cy="999743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8101434"/>
                <a:satOff val="-551"/>
                <a:lumOff val="130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alpha val="50000"/>
                <a:hueOff val="-8101434"/>
                <a:satOff val="-551"/>
                <a:lumOff val="130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06FC9F9F-8153-49FB-A3E6-3EBF6E10FCF9}">
      <dsp:nvSpPr>
        <dsp:cNvPr id="0" name=""/>
        <dsp:cNvSpPr/>
      </dsp:nvSpPr>
      <dsp:spPr>
        <a:xfrm>
          <a:off x="761999" y="2345749"/>
          <a:ext cx="5333996" cy="99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Existen correlaciones entre algunas medidas, por otro lado, los resultados morfométricos nos indican que en esta área se encuentran aves pequeñas</a:t>
          </a:r>
          <a:endParaRPr lang="en-US" sz="1800" kern="1200" dirty="0"/>
        </a:p>
      </dsp:txBody>
      <dsp:txXfrm>
        <a:off x="761999" y="2345749"/>
        <a:ext cx="5333996" cy="999743"/>
      </dsp:txXfrm>
    </dsp:sp>
    <dsp:sp modelId="{B772ACB6-D472-4EFF-B1FC-4890BB5A9101}">
      <dsp:nvSpPr>
        <dsp:cNvPr id="0" name=""/>
        <dsp:cNvSpPr/>
      </dsp:nvSpPr>
      <dsp:spPr>
        <a:xfrm>
          <a:off x="262127" y="3345492"/>
          <a:ext cx="999743" cy="999743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12152150"/>
                <a:satOff val="-826"/>
                <a:lumOff val="196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alpha val="50000"/>
                <a:hueOff val="-12152150"/>
                <a:satOff val="-826"/>
                <a:lumOff val="196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645F58B9-60DC-410F-9D33-67ACD5F87F31}">
      <dsp:nvSpPr>
        <dsp:cNvPr id="0" name=""/>
        <dsp:cNvSpPr/>
      </dsp:nvSpPr>
      <dsp:spPr>
        <a:xfrm>
          <a:off x="761999" y="3345492"/>
          <a:ext cx="5333996" cy="99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En Abril y Enero el número de especies fue más elevado, lo que, al ser los meses de temporada migratoria.</a:t>
          </a:r>
          <a:endParaRPr lang="en-US" sz="1800" kern="1200" dirty="0"/>
        </a:p>
      </dsp:txBody>
      <dsp:txXfrm>
        <a:off x="761999" y="3345492"/>
        <a:ext cx="5333996" cy="999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a02ada4c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a02ada4c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9d83c1db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9d83c1db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9d83c1db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9d83c1db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9d83c1db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9d83c1db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9d83c1d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9d83c1d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a02ada4c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a02ada4c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a02ada4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a02ada4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a02ada4c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a02ada4c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a02ada4c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a02ada4c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a02ada4c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a02ada4c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a-chuisle-mo-croi.blogspot.com/2012/09/cadena-de-pajaros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5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l="7998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r>
              <a:rPr lang="es-MX" sz="3100" b="1" dirty="0"/>
              <a:t>Diversidad de aves en la Faja Volcánica Transversal</a:t>
            </a:r>
            <a:br>
              <a:rPr lang="es-MX" sz="3100" b="1" dirty="0"/>
            </a:br>
            <a:endParaRPr sz="3100" b="1" dirty="0"/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6792950" y="1916275"/>
            <a:ext cx="5299500" cy="3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/>
          </a:p>
          <a:p>
            <a:pPr marL="0" lvl="0" indent="-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s-MX" sz="2100" b="1" dirty="0"/>
              <a:t>Mélani Paulina Vásquez López </a:t>
            </a:r>
            <a:endParaRPr sz="2500" b="1" dirty="0"/>
          </a:p>
          <a:p>
            <a:pPr marL="0" lvl="0" indent="-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s-MX" sz="2100" b="1" dirty="0"/>
              <a:t>Carlos Alberto Rodríguez berlina</a:t>
            </a:r>
            <a:endParaRPr sz="2500" b="1" dirty="0"/>
          </a:p>
          <a:p>
            <a:pPr marL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/>
          </a:p>
        </p:txBody>
      </p:sp>
      <p:sp>
        <p:nvSpPr>
          <p:cNvPr id="89" name="Google Shape;89;p1"/>
          <p:cNvSpPr txBox="1"/>
          <p:nvPr/>
        </p:nvSpPr>
        <p:spPr>
          <a:xfrm>
            <a:off x="6932996" y="6657945"/>
            <a:ext cx="2736647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s-MX" sz="700" b="0" i="0" u="sng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MX" sz="7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Autor desconocido está bajo licencia </a:t>
            </a:r>
            <a:r>
              <a:rPr lang="es-MX" sz="700" b="0" i="0" u="sng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sz="7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A57497C-3773-2898-E906-610CE8008356}"/>
              </a:ext>
            </a:extLst>
          </p:cNvPr>
          <p:cNvSpPr/>
          <p:nvPr/>
        </p:nvSpPr>
        <p:spPr>
          <a:xfrm>
            <a:off x="0" y="0"/>
            <a:ext cx="12192000" cy="1432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5" name="Google Shape;175;g30a02ada4cb_0_56"/>
          <p:cNvSpPr txBox="1">
            <a:spLocks noGrp="1"/>
          </p:cNvSpPr>
          <p:nvPr>
            <p:ph type="title"/>
          </p:nvPr>
        </p:nvSpPr>
        <p:spPr>
          <a:xfrm>
            <a:off x="838200" y="2043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Gill Sans Nova" panose="020B0602020104020203" pitchFamily="34" charset="0"/>
              </a:rPr>
              <a:t>Encontramos variables que se relacionan y otras que no…</a:t>
            </a:r>
          </a:p>
        </p:txBody>
      </p:sp>
      <p:sp>
        <p:nvSpPr>
          <p:cNvPr id="176" name="Google Shape;176;g30a02ada4cb_0_56"/>
          <p:cNvSpPr txBox="1">
            <a:spLocks noGrp="1"/>
          </p:cNvSpPr>
          <p:nvPr>
            <p:ph type="body" idx="1"/>
          </p:nvPr>
        </p:nvSpPr>
        <p:spPr>
          <a:xfrm>
            <a:off x="322250" y="1432700"/>
            <a:ext cx="35718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400" dirty="0"/>
              <a:t>datosaves2 %&gt;%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 dirty="0"/>
              <a:t>gplot(aes(x=picoanchomm, y=picolargomm))+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 dirty="0"/>
              <a:t>  	geom_point()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s-MX" sz="2400" dirty="0"/>
          </a:p>
        </p:txBody>
      </p:sp>
      <p:pic>
        <p:nvPicPr>
          <p:cNvPr id="177" name="Google Shape;177;g30a02ada4cb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775" y="1432700"/>
            <a:ext cx="8102224" cy="5264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8" name="Google Shape;178;g30a02ada4cb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50" y="3934825"/>
            <a:ext cx="3387000" cy="2485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1000" t="-3000" r="1000" b="-18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E36E89-9C93-FBCB-923D-19C4A8AEB62F}"/>
              </a:ext>
            </a:extLst>
          </p:cNvPr>
          <p:cNvSpPr/>
          <p:nvPr/>
        </p:nvSpPr>
        <p:spPr>
          <a:xfrm>
            <a:off x="132735" y="2743200"/>
            <a:ext cx="11916697" cy="1106129"/>
          </a:xfrm>
          <a:prstGeom prst="rect">
            <a:avLst/>
          </a:prstGeom>
          <a:solidFill>
            <a:schemeClr val="tx2">
              <a:lumMod val="2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4" name="Google Shape;184;p5"/>
          <p:cNvSpPr txBox="1">
            <a:spLocks noGrp="1"/>
          </p:cNvSpPr>
          <p:nvPr>
            <p:ph type="title"/>
          </p:nvPr>
        </p:nvSpPr>
        <p:spPr>
          <a:xfrm>
            <a:off x="679537" y="26342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8288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MX" b="1" dirty="0">
                <a:solidFill>
                  <a:schemeClr val="lt1"/>
                </a:solidFill>
                <a:latin typeface="Gill Sans Nova" panose="020B0602020104020203" pitchFamily="34" charset="0"/>
                <a:cs typeface="Aharoni" panose="02010803020104030203" pitchFamily="2" charset="-79"/>
              </a:rPr>
              <a:t>Visualización de datos</a:t>
            </a:r>
            <a:endParaRPr b="1" dirty="0">
              <a:solidFill>
                <a:schemeClr val="lt1"/>
              </a:solidFill>
              <a:latin typeface="Gill Sans Nova" panose="020B0602020104020203" pitchFamily="3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AED4891-1C1A-E927-0EAE-686B5C218A56}"/>
              </a:ext>
            </a:extLst>
          </p:cNvPr>
          <p:cNvSpPr/>
          <p:nvPr/>
        </p:nvSpPr>
        <p:spPr>
          <a:xfrm>
            <a:off x="7167716" y="0"/>
            <a:ext cx="50242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9" name="Google Shape;189;p6"/>
          <p:cNvSpPr txBox="1">
            <a:spLocks noGrp="1"/>
          </p:cNvSpPr>
          <p:nvPr>
            <p:ph type="title"/>
          </p:nvPr>
        </p:nvSpPr>
        <p:spPr>
          <a:xfrm>
            <a:off x="2938585" y="181699"/>
            <a:ext cx="3660335" cy="115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MX" dirty="0">
                <a:latin typeface="Gill Sans MT" panose="020B0502020104020203" pitchFamily="34" charset="0"/>
              </a:rPr>
              <a:t>Resultados</a:t>
            </a: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190" name="Google Shape;19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91" name="Google Shape;191;p6"/>
          <p:cNvPicPr preferRelativeResize="0"/>
          <p:nvPr/>
        </p:nvPicPr>
        <p:blipFill>
          <a:blip r:embed="rId3">
            <a:alphaModFix/>
          </a:blip>
          <a:srcRect r="2980"/>
          <a:stretch/>
        </p:blipFill>
        <p:spPr>
          <a:xfrm>
            <a:off x="178896" y="1239833"/>
            <a:ext cx="6944406" cy="50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6600" y="5260887"/>
            <a:ext cx="1984426" cy="1488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3" name="Google Shape;19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432" y="5337142"/>
            <a:ext cx="1929075" cy="13921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6">
            <a:alphaModFix/>
          </a:blip>
          <a:srcRect l="22432" t="2606" b="2597"/>
          <a:stretch/>
        </p:blipFill>
        <p:spPr>
          <a:xfrm>
            <a:off x="9690468" y="3615566"/>
            <a:ext cx="1929065" cy="1572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5" name="Google Shape;195;p6"/>
          <p:cNvPicPr preferRelativeResize="0"/>
          <p:nvPr/>
        </p:nvPicPr>
        <p:blipFill>
          <a:blip r:embed="rId7">
            <a:alphaModFix/>
          </a:blip>
          <a:srcRect l="8115"/>
          <a:stretch/>
        </p:blipFill>
        <p:spPr>
          <a:xfrm>
            <a:off x="7516432" y="3517905"/>
            <a:ext cx="2002133" cy="1634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6" name="Google Shape;196;p6"/>
          <p:cNvPicPr preferRelativeResize="0"/>
          <p:nvPr/>
        </p:nvPicPr>
        <p:blipFill rotWithShape="1">
          <a:blip r:embed="rId8">
            <a:alphaModFix/>
          </a:blip>
          <a:srcRect l="11834" t="24370" r="13899" b="16844"/>
          <a:stretch/>
        </p:blipFill>
        <p:spPr>
          <a:xfrm>
            <a:off x="7663400" y="2017030"/>
            <a:ext cx="1748102" cy="13837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7" name="Google Shape;197;p6"/>
          <p:cNvPicPr preferRelativeResize="0"/>
          <p:nvPr/>
        </p:nvPicPr>
        <p:blipFill rotWithShape="1">
          <a:blip r:embed="rId9">
            <a:alphaModFix/>
          </a:blip>
          <a:srcRect l="10540" t="12472" r="14434"/>
          <a:stretch/>
        </p:blipFill>
        <p:spPr>
          <a:xfrm>
            <a:off x="8791554" y="128709"/>
            <a:ext cx="1479839" cy="1726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8" name="Google Shape;198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90468" y="1883706"/>
            <a:ext cx="1984425" cy="1634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74000">
              <a:schemeClr val="accent3">
                <a:lumMod val="40000"/>
                <a:lumOff val="6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 dirty="0"/>
          </a:p>
        </p:txBody>
      </p:sp>
      <p:pic>
        <p:nvPicPr>
          <p:cNvPr id="204" name="Google Shape;204;p7"/>
          <p:cNvPicPr preferRelativeResize="0"/>
          <p:nvPr/>
        </p:nvPicPr>
        <p:blipFill rotWithShape="1">
          <a:blip r:embed="rId3">
            <a:alphaModFix/>
          </a:blip>
          <a:srcRect l="15285" t="6063" r="4644" b="8887"/>
          <a:stretch/>
        </p:blipFill>
        <p:spPr>
          <a:xfrm>
            <a:off x="446000" y="118925"/>
            <a:ext cx="11251591" cy="67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/>
          <p:cNvPicPr preferRelativeResize="0"/>
          <p:nvPr/>
        </p:nvPicPr>
        <p:blipFill rotWithShape="1">
          <a:blip r:embed="rId4">
            <a:alphaModFix/>
          </a:blip>
          <a:srcRect l="8751" r="29448"/>
          <a:stretch/>
        </p:blipFill>
        <p:spPr>
          <a:xfrm>
            <a:off x="5262400" y="1050500"/>
            <a:ext cx="1365051" cy="1656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6" name="Google Shape;206;p7"/>
          <p:cNvPicPr preferRelativeResize="0"/>
          <p:nvPr/>
        </p:nvPicPr>
        <p:blipFill rotWithShape="1">
          <a:blip r:embed="rId5">
            <a:alphaModFix/>
          </a:blip>
          <a:srcRect l="3326" t="6412" r="36515" b="33549"/>
          <a:stretch/>
        </p:blipFill>
        <p:spPr>
          <a:xfrm>
            <a:off x="9811300" y="4607704"/>
            <a:ext cx="2093301" cy="1397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6">
            <a:alphaModFix/>
          </a:blip>
          <a:srcRect l="11184" t="13369" r="23181" b="8309"/>
          <a:stretch/>
        </p:blipFill>
        <p:spPr>
          <a:xfrm>
            <a:off x="4925450" y="3867366"/>
            <a:ext cx="1365049" cy="2138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5FD5F48-5BDE-DB1D-44DB-F03EF5F905DD}"/>
              </a:ext>
            </a:extLst>
          </p:cNvPr>
          <p:cNvSpPr/>
          <p:nvPr/>
        </p:nvSpPr>
        <p:spPr>
          <a:xfrm>
            <a:off x="0" y="0"/>
            <a:ext cx="12192000" cy="1825625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12" name="Google Shape;212;g309d83c1db6_0_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Gill Sans Nova" panose="020B0602020104020203" pitchFamily="34" charset="0"/>
              </a:rPr>
              <a:t>Especies por sitio</a:t>
            </a:r>
          </a:p>
        </p:txBody>
      </p:sp>
      <p:sp>
        <p:nvSpPr>
          <p:cNvPr id="213" name="Google Shape;213;g309d83c1db6_0_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s-MX" dirty="0"/>
          </a:p>
        </p:txBody>
      </p:sp>
      <p:pic>
        <p:nvPicPr>
          <p:cNvPr id="214" name="Google Shape;214;g309d83c1db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00" y="2516950"/>
            <a:ext cx="8256675" cy="40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09d83c1db6_0_25"/>
          <p:cNvPicPr preferRelativeResize="0"/>
          <p:nvPr/>
        </p:nvPicPr>
        <p:blipFill rotWithShape="1">
          <a:blip r:embed="rId4">
            <a:alphaModFix/>
          </a:blip>
          <a:srcRect t="1903"/>
          <a:stretch/>
        </p:blipFill>
        <p:spPr>
          <a:xfrm>
            <a:off x="7032925" y="138978"/>
            <a:ext cx="4943475" cy="36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Google Shape;220;g309d83c1db6_0_35"/>
          <p:cNvSpPr txBox="1">
            <a:spLocks noGrp="1"/>
          </p:cNvSpPr>
          <p:nvPr>
            <p:ph type="title"/>
          </p:nvPr>
        </p:nvSpPr>
        <p:spPr>
          <a:xfrm>
            <a:off x="-673612" y="165032"/>
            <a:ext cx="7042352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2743200" lvl="0" indent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>
                <a:latin typeface="Gill Sans Nova" panose="020B0602020104020203" pitchFamily="34" charset="0"/>
                <a:ea typeface="Arial"/>
                <a:cs typeface="Arial"/>
                <a:sym typeface="Arial"/>
              </a:rPr>
              <a:t>Conclusiones</a:t>
            </a:r>
            <a:endParaRPr lang="es-MX" sz="2200" dirty="0">
              <a:latin typeface="Gill Sans Nova" panose="020B0602020104020203" pitchFamily="34" charset="0"/>
            </a:endParaRPr>
          </a:p>
        </p:txBody>
      </p:sp>
      <p:pic>
        <p:nvPicPr>
          <p:cNvPr id="223" name="Picture 222" descr="Luz del sol en el bosque">
            <a:extLst>
              <a:ext uri="{FF2B5EF4-FFF2-40B4-BE49-F238E27FC236}">
                <a16:creationId xmlns:a16="http://schemas.microsoft.com/office/drawing/2014/main" id="{D5AC5A6A-E9F0-3CA4-491C-6E72D3A4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13" r="2785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29" name="Google Shape;221;g309d83c1db6_0_35">
            <a:extLst>
              <a:ext uri="{FF2B5EF4-FFF2-40B4-BE49-F238E27FC236}">
                <a16:creationId xmlns:a16="http://schemas.microsoft.com/office/drawing/2014/main" id="{DE200A79-0FDA-7D1E-4726-DAE997B34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49471"/>
              </p:ext>
            </p:extLst>
          </p:nvPr>
        </p:nvGraphicFramePr>
        <p:xfrm>
          <a:off x="272745" y="1696065"/>
          <a:ext cx="6095996" cy="4691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3" name="Rectangle 23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Google Shape;226;g309d83c1db6_0_40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700" dirty="0">
                <a:latin typeface="Gill Sans MT" panose="020B0502020104020203" pitchFamily="34" charset="0"/>
              </a:rPr>
              <a:t>Recomendaciones para análisis futuros</a:t>
            </a: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Google Shape;227;g309d83c1db6_0_40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4803113" cy="397958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92500" lnSpcReduction="10000"/>
          </a:bodyPr>
          <a:lstStyle/>
          <a:p>
            <a:pPr marL="457200" lvl="0" indent="-325755" algn="just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s-ES" sz="2000" dirty="0"/>
              <a:t>Desarrollar un análisis de datos complementario utilizando Excel, Python, SQL para comparar y confirmar los resultados obtenidos.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457200" lvl="0" indent="-325755" algn="just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s-ES" sz="2000" dirty="0"/>
              <a:t>Generar mayor número de estadísticos y de gráficos para caracterizar más a detalle las especies en estudio.</a:t>
            </a: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457200" lvl="0" indent="-325755" algn="just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s-ES" sz="2000" dirty="0"/>
              <a:t>Publicar los hallazgos como artículo de investigación científica en revista indexada para contribuir al conocimiento general de las aves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lang="es-ES" sz="1700" dirty="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8" name="Google Shape;228;g309d83c1db6_0_40"/>
          <p:cNvPicPr preferRelativeResize="0"/>
          <p:nvPr/>
        </p:nvPicPr>
        <p:blipFill>
          <a:blip r:embed="rId3"/>
          <a:srcRect l="29283" r="1852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0" name="Rectangle 2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5" name="Google Shape;235;g309d83c1db6_0_45"/>
          <p:cNvPicPr preferRelativeResize="0"/>
          <p:nvPr/>
        </p:nvPicPr>
        <p:blipFill>
          <a:blip r:embed="rId3"/>
          <a:srcRect l="5237" t="5436"/>
          <a:stretch/>
        </p:blipFill>
        <p:spPr>
          <a:xfrm>
            <a:off x="-191730" y="10"/>
            <a:ext cx="9163281" cy="6857990"/>
          </a:xfrm>
          <a:prstGeom prst="rect">
            <a:avLst/>
          </a:prstGeom>
          <a:noFill/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Google Shape;233;g309d83c1db6_0_45"/>
          <p:cNvSpPr txBox="1">
            <a:spLocks noGrp="1"/>
          </p:cNvSpPr>
          <p:nvPr>
            <p:ph type="title"/>
          </p:nvPr>
        </p:nvSpPr>
        <p:spPr>
          <a:xfrm>
            <a:off x="8366762" y="302586"/>
            <a:ext cx="3822189" cy="189991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 dirty="0">
                <a:latin typeface="Gill Sans Nova" panose="020B0602020104020203" pitchFamily="34" charset="0"/>
              </a:rPr>
              <a:t>¿Qué hubiéramos hecho diferente si tuviéramos más tiempo?</a:t>
            </a:r>
          </a:p>
        </p:txBody>
      </p:sp>
      <p:sp>
        <p:nvSpPr>
          <p:cNvPr id="234" name="Google Shape;234;g309d83c1db6_0_45"/>
          <p:cNvSpPr txBox="1">
            <a:spLocks noGrp="1"/>
          </p:cNvSpPr>
          <p:nvPr>
            <p:ph type="body" idx="1"/>
          </p:nvPr>
        </p:nvSpPr>
        <p:spPr>
          <a:xfrm>
            <a:off x="7447601" y="2505074"/>
            <a:ext cx="4444080" cy="4185931"/>
          </a:xfrm>
          <a:prstGeom prst="rect">
            <a:avLst/>
          </a:prstGeom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457200" lvl="0" indent="-355600" algn="just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s-ES" sz="2000" dirty="0"/>
              <a:t>Explorar a fondo la literatura existente (artículos científicos, libros, páginas web, etc.)  para encontrar investigaciones ya realizadas y datos que nos pudieran servir de base en nuestro análisis.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SzPts val="852"/>
              <a:buNone/>
            </a:pPr>
            <a:endParaRPr lang="es-ES" sz="2000" dirty="0"/>
          </a:p>
          <a:p>
            <a:pPr marL="457200" lvl="0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s-ES" sz="2000" dirty="0"/>
              <a:t>Revisar investigaciones y bases de datos similares para ver el comportamiento de las mismas especies de aves o especies similares y de éste modo comparar los estudios con el nuestro.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SzPts val="852"/>
              <a:buNone/>
            </a:pPr>
            <a:endParaRPr lang="es-ES" sz="16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SzPts val="852"/>
              <a:buNone/>
            </a:pPr>
            <a:endParaRPr lang="es-ES" sz="16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SzPts val="852"/>
              <a:buNone/>
            </a:pPr>
            <a:endParaRPr lang="es-ES" sz="16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SzPts val="852"/>
              <a:buNone/>
            </a:pPr>
            <a:endParaRPr lang="es-E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" name="Rectangle 244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Rectangle 246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40" name="Google Shape;240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4897FDF-B61C-A0DE-EE58-6EA696C6ADE7}"/>
              </a:ext>
            </a:extLst>
          </p:cNvPr>
          <p:cNvSpPr txBox="1"/>
          <p:nvPr/>
        </p:nvSpPr>
        <p:spPr>
          <a:xfrm>
            <a:off x="1537394" y="2213744"/>
            <a:ext cx="9795637" cy="2220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¡Gracias!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-4680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-1" y="165775"/>
            <a:ext cx="73902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170350" y="165775"/>
            <a:ext cx="4145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s-MX" sz="4000" dirty="0"/>
              <a:t>Introducción</a:t>
            </a:r>
            <a:endParaRPr dirty="0"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97375" y="1138050"/>
            <a:ext cx="3906300" cy="1771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0" i="0" u="none" strike="noStrike" dirty="0">
                <a:latin typeface="Arial"/>
                <a:ea typeface="Arial"/>
                <a:cs typeface="Arial"/>
                <a:sym typeface="Arial"/>
              </a:rPr>
              <a:t>Las aves son organismos que contribuyen a muchas funciones de los ecosistemas que favorecen la resiliencia de los bosques.</a:t>
            </a:r>
            <a:endParaRPr sz="2000" dirty="0"/>
          </a:p>
        </p:txBody>
      </p:sp>
      <p:pic>
        <p:nvPicPr>
          <p:cNvPr id="98" name="Google Shape;98;p2" descr="Un pájaro sobre una rama de un árbol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 l="8733" t="2389" r="12723" b="8768"/>
          <a:stretch/>
        </p:blipFill>
        <p:spPr>
          <a:xfrm>
            <a:off x="5641325" y="260449"/>
            <a:ext cx="2773577" cy="2352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9" name="Google Shape;9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4125" y="310692"/>
            <a:ext cx="2773575" cy="2252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 r="13035"/>
          <a:stretch/>
        </p:blipFill>
        <p:spPr>
          <a:xfrm>
            <a:off x="42675" y="3508300"/>
            <a:ext cx="2939928" cy="2252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1" name="Google Shape;101;p2"/>
          <p:cNvSpPr txBox="1"/>
          <p:nvPr/>
        </p:nvSpPr>
        <p:spPr>
          <a:xfrm>
            <a:off x="7390200" y="3508288"/>
            <a:ext cx="4507500" cy="23529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dirty="0">
                <a:solidFill>
                  <a:schemeClr val="dk1"/>
                </a:solidFill>
              </a:rPr>
              <a:t>La Faja Volcánica Transversal tiene una gran complejidad geológica, topográfica y una diversidad de climas, alberga cerca del 40 % de especies de aves de México y es importante como sitio de residencia y paso para aves migratorias </a:t>
            </a:r>
            <a:endParaRPr sz="1900" dirty="0">
              <a:solidFill>
                <a:schemeClr val="dk1"/>
              </a:solidFill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 l="40765"/>
          <a:stretch/>
        </p:blipFill>
        <p:spPr>
          <a:xfrm>
            <a:off x="4084300" y="3508300"/>
            <a:ext cx="2599398" cy="2468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Google Shape;107;g30a02ada4cb_0_7"/>
          <p:cNvSpPr txBox="1">
            <a:spLocks noGrp="1"/>
          </p:cNvSpPr>
          <p:nvPr>
            <p:ph type="subTitle" idx="1"/>
          </p:nvPr>
        </p:nvSpPr>
        <p:spPr>
          <a:xfrm>
            <a:off x="6194715" y="324465"/>
            <a:ext cx="5334931" cy="57009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74320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 b="1" dirty="0"/>
              <a:t>Justificación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2000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 dirty="0"/>
              <a:t>Conocer la diversidad de las aves y cómo se relacionan con su entorno puede contribuir a la comprensión de los ecosistemas, lo cual tiene gran relevancia para determinar el manejo adecuado para las áreas naturales y su conservación, lo cual finalmente, influye directamente en el equilibrio necesario para el correcto funcionamiento de actividades agrarias, alimentarias, productivas y económicas.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s-ES" sz="1500" b="1" dirty="0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8" name="Google Shape;108;g30a02ada4cb_0_7" descr="Un pájaro sobre una rama de árbol&#10;&#10;Descripción generada automáticamente"/>
          <p:cNvPicPr preferRelativeResize="0"/>
          <p:nvPr/>
        </p:nvPicPr>
        <p:blipFill rotWithShape="1">
          <a:blip r:embed="rId3"/>
          <a:srcRect l="18906" r="6095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</p:spPr>
      </p:pic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0F4861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156082">
                  <a:alpha val="45882"/>
                </a:srgbClr>
              </a:gs>
              <a:gs pos="100000">
                <a:srgbClr val="156082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156082">
                  <a:alpha val="28627"/>
                </a:srgbClr>
              </a:gs>
              <a:gs pos="2000">
                <a:srgbClr val="156082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 rot="-964587">
            <a:off x="-501737" y="969718"/>
            <a:ext cx="3900357" cy="417895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156082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3AFE2">
                  <a:alpha val="10980"/>
                </a:srgbClr>
              </a:gs>
              <a:gs pos="100000">
                <a:srgbClr val="43AFE2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251528" y="511406"/>
            <a:ext cx="31152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s-MX" sz="4000" dirty="0">
                <a:solidFill>
                  <a:srgbClr val="FFFFFF"/>
                </a:solidFill>
              </a:rPr>
              <a:t>Preguntas que queremos responder</a:t>
            </a:r>
            <a:endParaRPr dirty="0"/>
          </a:p>
        </p:txBody>
      </p:sp>
      <p:grpSp>
        <p:nvGrpSpPr>
          <p:cNvPr id="120" name="Google Shape;120;p4"/>
          <p:cNvGrpSpPr/>
          <p:nvPr/>
        </p:nvGrpSpPr>
        <p:grpSpPr>
          <a:xfrm>
            <a:off x="4905052" y="831084"/>
            <a:ext cx="6666833" cy="5292631"/>
            <a:chOff x="0" y="80644"/>
            <a:chExt cx="6666833" cy="5292631"/>
          </a:xfrm>
        </p:grpSpPr>
        <p:sp>
          <p:nvSpPr>
            <p:cNvPr id="121" name="Google Shape;121;p4"/>
            <p:cNvSpPr/>
            <p:nvPr/>
          </p:nvSpPr>
          <p:spPr>
            <a:xfrm>
              <a:off x="0" y="80644"/>
              <a:ext cx="6666833" cy="170469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B4E9D"/>
                </a:gs>
                <a:gs pos="50000">
                  <a:srgbClr val="A62094"/>
                </a:gs>
                <a:gs pos="100000">
                  <a:srgbClr val="961886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83216" y="163860"/>
              <a:ext cx="6500401" cy="153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Arial"/>
                <a:buNone/>
              </a:pPr>
              <a:r>
                <a:rPr lang="es-MX" sz="3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¿Cuál es el hábitat donde se encuentra el mayor número de especies?</a:t>
              </a:r>
              <a:endParaRPr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0" y="1874614"/>
              <a:ext cx="6666833" cy="170469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4F7FAD"/>
                </a:gs>
                <a:gs pos="50000">
                  <a:srgbClr val="246EA7"/>
                </a:gs>
                <a:gs pos="100000">
                  <a:srgbClr val="1A62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83216" y="1957830"/>
              <a:ext cx="6500401" cy="153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Arial"/>
                <a:buNone/>
              </a:pPr>
              <a:r>
                <a:rPr lang="es-MX" sz="3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¿Cuáles son las especies más abundantes en el área de estudio?</a:t>
              </a:r>
              <a:endParaRPr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0" y="3668585"/>
              <a:ext cx="6666833" cy="170469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63B150"/>
                </a:gs>
                <a:gs pos="50000">
                  <a:srgbClr val="48AC24"/>
                </a:gs>
                <a:gs pos="100000">
                  <a:srgbClr val="3D9D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83216" y="3751801"/>
              <a:ext cx="6500401" cy="153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Arial"/>
                <a:buNone/>
              </a:pPr>
              <a:r>
                <a:rPr lang="es-MX" sz="3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¿Existe una correlación entre </a:t>
              </a:r>
              <a:r>
                <a:rPr lang="es-MX" sz="3100" dirty="0">
                  <a:solidFill>
                    <a:schemeClr val="lt1"/>
                  </a:solidFill>
                </a:rPr>
                <a:t>las distintas medidas morfométricas</a:t>
              </a:r>
              <a:endParaRPr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" name="Google Shape;127;p4" descr="Ave parada en la rama de un árbol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9027" t="6541" r="28757" b="18439"/>
          <a:stretch/>
        </p:blipFill>
        <p:spPr>
          <a:xfrm>
            <a:off x="1042703" y="3307875"/>
            <a:ext cx="2257453" cy="300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" descr="Un bosque con arboles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 l="30396" r="30086" b="1"/>
          <a:stretch/>
        </p:blipFill>
        <p:spPr>
          <a:xfrm>
            <a:off x="541595" y="468009"/>
            <a:ext cx="1470787" cy="248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 descr="Un bosque con arboles&#10;&#10;Descripción generada automáticamente con confianza media"/>
          <p:cNvPicPr preferRelativeResize="0"/>
          <p:nvPr/>
        </p:nvPicPr>
        <p:blipFill rotWithShape="1">
          <a:blip r:embed="rId4">
            <a:alphaModFix/>
          </a:blip>
          <a:srcRect l="21286" r="36755" b="-3"/>
          <a:stretch/>
        </p:blipFill>
        <p:spPr>
          <a:xfrm>
            <a:off x="3964425" y="445450"/>
            <a:ext cx="1533249" cy="248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Un bosque con arboles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 l="26951" r="31065" b="1"/>
          <a:stretch/>
        </p:blipFill>
        <p:spPr>
          <a:xfrm>
            <a:off x="5647451" y="460575"/>
            <a:ext cx="1649581" cy="262268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>
            <a:spLocks noGrp="1"/>
          </p:cNvSpPr>
          <p:nvPr>
            <p:ph type="title"/>
          </p:nvPr>
        </p:nvSpPr>
        <p:spPr>
          <a:xfrm>
            <a:off x="2221775" y="3114700"/>
            <a:ext cx="1533300" cy="528900"/>
          </a:xfrm>
          <a:prstGeom prst="rect">
            <a:avLst/>
          </a:prstGeom>
          <a:noFill/>
          <a:ln w="28575" cap="flat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2000"/>
              <a:buFont typeface="Play"/>
              <a:buNone/>
            </a:pPr>
            <a:r>
              <a:rPr lang="es-MX" sz="1600" dirty="0">
                <a:solidFill>
                  <a:srgbClr val="996633"/>
                </a:solidFill>
                <a:latin typeface="Trebuchet MS"/>
                <a:ea typeface="Trebuchet MS"/>
                <a:cs typeface="Trebuchet MS"/>
                <a:sym typeface="Trebuchet MS"/>
              </a:rPr>
              <a:t>Bosque de encino (BE)</a:t>
            </a:r>
            <a:endParaRPr sz="4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5705275" y="3164550"/>
            <a:ext cx="16497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80D1"/>
              </a:buClr>
              <a:buSzPts val="2000"/>
              <a:buFont typeface="Trebuchet MS"/>
              <a:buNone/>
            </a:pPr>
            <a:r>
              <a:rPr lang="es-MX" sz="1600" b="0" i="0" u="none" strike="noStrike" cap="none" dirty="0">
                <a:solidFill>
                  <a:srgbClr val="1480D1"/>
                </a:solidFill>
                <a:latin typeface="Trebuchet MS"/>
                <a:ea typeface="Trebuchet MS"/>
                <a:cs typeface="Trebuchet MS"/>
                <a:sym typeface="Trebuchet MS"/>
              </a:rPr>
              <a:t>Hábitat Ripario (RIP)</a:t>
            </a:r>
            <a:endParaRPr sz="1000" dirty="0"/>
          </a:p>
        </p:txBody>
      </p:sp>
      <p:sp>
        <p:nvSpPr>
          <p:cNvPr id="137" name="Google Shape;137;p3"/>
          <p:cNvSpPr txBox="1"/>
          <p:nvPr/>
        </p:nvSpPr>
        <p:spPr>
          <a:xfrm>
            <a:off x="589225" y="3164550"/>
            <a:ext cx="1424100" cy="528900"/>
          </a:xfrm>
          <a:prstGeom prst="rect">
            <a:avLst/>
          </a:prstGeom>
          <a:noFill/>
          <a:ln w="285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000"/>
              <a:buFont typeface="Trebuchet MS"/>
              <a:buNone/>
            </a:pPr>
            <a:r>
              <a:rPr lang="es-MX" sz="1600" b="0" i="0" u="none" strike="noStrike" cap="none" dirty="0">
                <a:solidFill>
                  <a:srgbClr val="008000"/>
                </a:solidFill>
                <a:latin typeface="Trebuchet MS"/>
                <a:ea typeface="Trebuchet MS"/>
                <a:cs typeface="Trebuchet MS"/>
                <a:sym typeface="Trebuchet MS"/>
              </a:rPr>
              <a:t>Bosque de Pino (BP)</a:t>
            </a:r>
            <a:endParaRPr sz="1000" dirty="0"/>
          </a:p>
        </p:txBody>
      </p:sp>
      <p:sp>
        <p:nvSpPr>
          <p:cNvPr id="138" name="Google Shape;138;p3"/>
          <p:cNvSpPr txBox="1"/>
          <p:nvPr/>
        </p:nvSpPr>
        <p:spPr>
          <a:xfrm>
            <a:off x="3963525" y="3128075"/>
            <a:ext cx="1533300" cy="939000"/>
          </a:xfrm>
          <a:prstGeom prst="rect">
            <a:avLst/>
          </a:prstGeom>
          <a:noFill/>
          <a:ln w="28575" cap="flat" cmpd="sng">
            <a:solidFill>
              <a:srgbClr val="33CC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Trebuchet MS"/>
              <a:buNone/>
            </a:pPr>
            <a:r>
              <a:rPr lang="es-MX" sz="1600" b="0" i="0" u="none" strike="noStrike" cap="none" dirty="0">
                <a:solidFill>
                  <a:srgbClr val="33CC33"/>
                </a:solidFill>
                <a:latin typeface="Trebuchet MS"/>
                <a:ea typeface="Trebuchet MS"/>
                <a:cs typeface="Trebuchet MS"/>
                <a:sym typeface="Trebuchet MS"/>
              </a:rPr>
              <a:t>Bosque Mesófilo de Montaña (BMM)</a:t>
            </a:r>
            <a:endParaRPr sz="1000" dirty="0">
              <a:solidFill>
                <a:srgbClr val="93C47D"/>
              </a:solidFill>
            </a:endParaRPr>
          </a:p>
        </p:txBody>
      </p:sp>
      <p:pic>
        <p:nvPicPr>
          <p:cNvPr id="139" name="Google Shape;139;p3" descr="Un conjunto de árboles&#10;&#10;Descripción generada automáticamente con confianza media"/>
          <p:cNvPicPr preferRelativeResize="0"/>
          <p:nvPr/>
        </p:nvPicPr>
        <p:blipFill rotWithShape="1">
          <a:blip r:embed="rId6">
            <a:alphaModFix/>
          </a:blip>
          <a:srcRect l="12873" r="43903"/>
          <a:stretch/>
        </p:blipFill>
        <p:spPr>
          <a:xfrm>
            <a:off x="2221775" y="468000"/>
            <a:ext cx="1533251" cy="24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 txBox="1"/>
          <p:nvPr/>
        </p:nvSpPr>
        <p:spPr>
          <a:xfrm>
            <a:off x="254825" y="4497250"/>
            <a:ext cx="6098400" cy="1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Selección de la base de datos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1800" dirty="0"/>
              <a:t>S</a:t>
            </a: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realizaron muestreos en cuatro fechas distintas del año 2022 </a:t>
            </a:r>
            <a:r>
              <a:rPr lang="es-MX" sz="1800" dirty="0">
                <a:solidFill>
                  <a:schemeClr val="dk1"/>
                </a:solidFill>
              </a:rPr>
              <a:t>en cuatro tipos diferentes de hábitat </a:t>
            </a:r>
            <a:r>
              <a:rPr lang="es-MX" sz="1800" dirty="0"/>
              <a:t>de</a:t>
            </a: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zona de la FVT que se ubica en el estado de Jalisco</a:t>
            </a:r>
            <a:r>
              <a:rPr lang="es-MX" sz="1800" dirty="0"/>
              <a:t>. S</a:t>
            </a: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tomaron medidas morfométricas que se relacionan con la historia de vida de las aves</a:t>
            </a:r>
            <a:r>
              <a:rPr lang="es-MX" sz="1800" dirty="0"/>
              <a:t>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80576" y="591561"/>
            <a:ext cx="3613259" cy="23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45405" y="4158798"/>
            <a:ext cx="5361543" cy="2144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5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1" name="Group 15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5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9" name="Google Shape;149;g30a02ada4cb_0_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4172" y="680503"/>
            <a:ext cx="5580739" cy="1903039"/>
          </a:xfrm>
          <a:prstGeom prst="rect">
            <a:avLst/>
          </a:prstGeom>
          <a:noFill/>
        </p:spPr>
      </p:pic>
      <p:pic>
        <p:nvPicPr>
          <p:cNvPr id="148" name="Google Shape;148;g30a02ada4cb_0_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834742" y="721235"/>
            <a:ext cx="6284455" cy="1903039"/>
          </a:xfrm>
          <a:prstGeom prst="rect">
            <a:avLst/>
          </a:prstGeom>
          <a:noFill/>
        </p:spPr>
      </p:pic>
      <p:graphicFrame>
        <p:nvGraphicFramePr>
          <p:cNvPr id="164" name="Google Shape;147;g30a02ada4cb_0_0">
            <a:extLst>
              <a:ext uri="{FF2B5EF4-FFF2-40B4-BE49-F238E27FC236}">
                <a16:creationId xmlns:a16="http://schemas.microsoft.com/office/drawing/2014/main" id="{08FC1339-6AD2-ADBB-5B99-4FEDD15572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385552"/>
              </p:ext>
            </p:extLst>
          </p:nvPr>
        </p:nvGraphicFramePr>
        <p:xfrm>
          <a:off x="728657" y="3345509"/>
          <a:ext cx="10503865" cy="2547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30a02ada4cb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" y="0"/>
            <a:ext cx="12118725" cy="764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0a02ada4cb_0_43"/>
          <p:cNvSpPr txBox="1">
            <a:spLocks noGrp="1"/>
          </p:cNvSpPr>
          <p:nvPr>
            <p:ph type="title"/>
          </p:nvPr>
        </p:nvSpPr>
        <p:spPr>
          <a:xfrm>
            <a:off x="885900" y="107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1"/>
                </a:solidFill>
                <a:latin typeface="Gill Sans Nova" panose="020B0602020104020203" pitchFamily="34" charset="0"/>
              </a:rPr>
              <a:t>Código inicial:</a:t>
            </a:r>
            <a:r>
              <a:rPr lang="es-MX" dirty="0">
                <a:latin typeface="Gill Sans Nova" panose="020B0602020104020203" pitchFamily="34" charset="0"/>
              </a:rPr>
              <a:t> </a:t>
            </a:r>
            <a:endParaRPr dirty="0">
              <a:latin typeface="Gill Sans Nova" panose="020B0602020104020203" pitchFamily="34" charset="0"/>
            </a:endParaRPr>
          </a:p>
        </p:txBody>
      </p:sp>
      <p:sp>
        <p:nvSpPr>
          <p:cNvPr id="156" name="Google Shape;156;g30a02ada4cb_0_43"/>
          <p:cNvSpPr txBox="1">
            <a:spLocks noGrp="1"/>
          </p:cNvSpPr>
          <p:nvPr>
            <p:ph type="body" idx="1"/>
          </p:nvPr>
        </p:nvSpPr>
        <p:spPr>
          <a:xfrm>
            <a:off x="7157075" y="1764900"/>
            <a:ext cx="5188800" cy="509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s-MX" sz="3010" dirty="0">
                <a:solidFill>
                  <a:schemeClr val="lt1"/>
                </a:solidFill>
              </a:rPr>
              <a:t>install.packages("tidyverse")</a:t>
            </a:r>
            <a:endParaRPr sz="301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s-MX" sz="3010" dirty="0">
                <a:solidFill>
                  <a:schemeClr val="lt1"/>
                </a:solidFill>
              </a:rPr>
              <a:t>library(tidyverse)</a:t>
            </a:r>
            <a:endParaRPr sz="301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s-MX" sz="3010" dirty="0">
                <a:solidFill>
                  <a:schemeClr val="lt1"/>
                </a:solidFill>
              </a:rPr>
              <a:t>df &lt;- read.csv("datosaves2.csv")</a:t>
            </a:r>
            <a:endParaRPr sz="301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s-MX" sz="3010" dirty="0">
                <a:solidFill>
                  <a:schemeClr val="lt1"/>
                </a:solidFill>
              </a:rPr>
              <a:t>view (df)</a:t>
            </a:r>
            <a:endParaRPr sz="301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s-MX" sz="3010" dirty="0">
                <a:solidFill>
                  <a:schemeClr val="lt1"/>
                </a:solidFill>
              </a:rPr>
              <a:t>str(df)</a:t>
            </a:r>
            <a:endParaRPr sz="301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s-MX" sz="3010" dirty="0">
                <a:solidFill>
                  <a:schemeClr val="lt1"/>
                </a:solidFill>
              </a:rPr>
              <a:t>summary(df)</a:t>
            </a:r>
            <a:endParaRPr sz="301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s-MX" sz="3010" dirty="0">
                <a:solidFill>
                  <a:schemeClr val="lt1"/>
                </a:solidFill>
              </a:rPr>
              <a:t>colSums(is.na(df))</a:t>
            </a:r>
            <a:endParaRPr sz="301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s-MX" sz="3010" dirty="0">
                <a:solidFill>
                  <a:schemeClr val="lt1"/>
                </a:solidFill>
              </a:rPr>
              <a:t>datosaves2 &lt;- drop_na(datosaves2)</a:t>
            </a:r>
            <a:endParaRPr sz="301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endParaRPr sz="3010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endParaRPr sz="30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Rectangle 17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" name="Google Shape;163;g30a02ada4cb_0_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3467" y="1384300"/>
            <a:ext cx="10905066" cy="408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Isosceles Triangle 17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a02ada4cb_0_26"/>
          <p:cNvSpPr txBox="1">
            <a:spLocks noGrp="1"/>
          </p:cNvSpPr>
          <p:nvPr>
            <p:ph type="title"/>
          </p:nvPr>
        </p:nvSpPr>
        <p:spPr>
          <a:xfrm>
            <a:off x="756825" y="183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latin typeface="Gill Sans Nova" panose="020B0602020104020203" pitchFamily="34" charset="0"/>
                <a:ea typeface="Arial"/>
                <a:cs typeface="Arial"/>
                <a:sym typeface="Arial"/>
              </a:rPr>
              <a:t>Análisis estadístico descriptivo de los datos</a:t>
            </a:r>
            <a:endParaRPr sz="7200" dirty="0">
              <a:latin typeface="Gill Sans Nova" panose="020B0602020104020203" pitchFamily="34" charset="0"/>
            </a:endParaRPr>
          </a:p>
        </p:txBody>
      </p:sp>
      <p:sp>
        <p:nvSpPr>
          <p:cNvPr id="169" name="Google Shape;169;g30a02ada4cb_0_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70" name="Google Shape;170;g30a02ada4cb_0_26"/>
          <p:cNvGraphicFramePr/>
          <p:nvPr/>
        </p:nvGraphicFramePr>
        <p:xfrm>
          <a:off x="675500" y="1454513"/>
          <a:ext cx="10515550" cy="4883000"/>
        </p:xfrm>
        <a:graphic>
          <a:graphicData uri="http://schemas.openxmlformats.org/drawingml/2006/table">
            <a:tbl>
              <a:tblPr bandRow="1">
                <a:noFill/>
                <a:tableStyleId>{423EC2CA-F11A-436C-A8A2-333FF8C58F12}</a:tableStyleId>
              </a:tblPr>
              <a:tblGrid>
                <a:gridCol w="66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3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5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1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/>
                        <a:t>No</a:t>
                      </a:r>
                      <a:endParaRPr sz="1800" b="1" dirty="0"/>
                    </a:p>
                  </a:txBody>
                  <a:tcPr marL="68575" marR="68575" marT="0" marB="0"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/>
                        <a:t>Variable</a:t>
                      </a:r>
                      <a:endParaRPr sz="1800" b="1" dirty="0"/>
                    </a:p>
                  </a:txBody>
                  <a:tcPr marL="68575" marR="68575" marT="0" marB="0"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/>
                        <a:t>Media</a:t>
                      </a:r>
                      <a:endParaRPr sz="18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68575" marR="68575" marT="0" marB="0"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/>
                        <a:t>Mediana</a:t>
                      </a:r>
                      <a:endParaRPr sz="18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68575" marR="68575" marT="0" marB="0"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/>
                        <a:t>Valor mínimo</a:t>
                      </a:r>
                      <a:endParaRPr sz="1800" b="1" dirty="0"/>
                    </a:p>
                  </a:txBody>
                  <a:tcPr marL="68575" marR="68575" marT="0" marB="0"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/>
                        <a:t>Valor máximo</a:t>
                      </a:r>
                      <a:endParaRPr sz="18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68575" marR="68575" marT="0" marB="0"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/>
                        <a:t>Desviación estándar</a:t>
                      </a:r>
                      <a:endParaRPr sz="1800" b="1" dirty="0"/>
                    </a:p>
                  </a:txBody>
                  <a:tcPr marL="68575" marR="68575" marT="0" marB="0">
                    <a:solidFill>
                      <a:srgbClr val="548D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9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Longitud del ala (mm)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69.23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68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10.5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121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16.80</a:t>
                      </a:r>
                      <a:endParaRPr sz="1700" dirty="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9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2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Peso (gr)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16.39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11.14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2.1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75.2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14.10</a:t>
                      </a:r>
                      <a:endParaRPr sz="1700" dirty="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9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3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Ancho de pico (mm)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4.61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11.14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2.1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75.2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14.10</a:t>
                      </a:r>
                      <a:endParaRPr sz="1700" dirty="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9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4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Largo del pico(mm)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15.10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13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3.5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70.4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8.05</a:t>
                      </a:r>
                      <a:endParaRPr sz="1700" dirty="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9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5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Alto de pico(mm)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3.87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3.4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1.1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14.2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2.23</a:t>
                      </a:r>
                      <a:endParaRPr sz="1700" dirty="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9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6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Tarso(mm)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19.72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18.4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2.4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43.66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7.53</a:t>
                      </a:r>
                      <a:endParaRPr sz="1700" dirty="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9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7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Cola(mm)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53.77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51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21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127</a:t>
                      </a:r>
                      <a:endParaRPr sz="170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700" dirty="0"/>
                        <a:t>19.52</a:t>
                      </a:r>
                      <a:endParaRPr sz="1700" dirty="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730</Words>
  <Application>Microsoft Office PowerPoint</Application>
  <PresentationFormat>Panorámica</PresentationFormat>
  <Paragraphs>116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Play</vt:lpstr>
      <vt:lpstr>Gill Sans Nova</vt:lpstr>
      <vt:lpstr>Arial</vt:lpstr>
      <vt:lpstr>Trebuchet MS</vt:lpstr>
      <vt:lpstr>Gill Sans MT</vt:lpstr>
      <vt:lpstr>Tema de Office</vt:lpstr>
      <vt:lpstr>Diversidad de aves en la Faja Volcánica Transversal </vt:lpstr>
      <vt:lpstr>Introducción</vt:lpstr>
      <vt:lpstr>Presentación de PowerPoint</vt:lpstr>
      <vt:lpstr>Preguntas que queremos responder</vt:lpstr>
      <vt:lpstr>Bosque de encino (BE)</vt:lpstr>
      <vt:lpstr>Presentación de PowerPoint</vt:lpstr>
      <vt:lpstr>Código inicial: </vt:lpstr>
      <vt:lpstr>Presentación de PowerPoint</vt:lpstr>
      <vt:lpstr>Análisis estadístico descriptivo de los datos</vt:lpstr>
      <vt:lpstr>Encontramos variables que se relacionan y otras que no…</vt:lpstr>
      <vt:lpstr>Visualización de datos</vt:lpstr>
      <vt:lpstr>Resultados</vt:lpstr>
      <vt:lpstr>Presentación de PowerPoint</vt:lpstr>
      <vt:lpstr>Especies por sitio</vt:lpstr>
      <vt:lpstr>Conclusiones</vt:lpstr>
      <vt:lpstr>Recomendaciones para análisis futuros</vt:lpstr>
      <vt:lpstr>¿Qué hubiéramos hecho diferente si tuviéramos más tiempo?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VASQUEZ LOPEZ, MELANI PAULINA</dc:creator>
  <cp:lastModifiedBy>VASQUEZ LOPEZ, MELANI PAULINA</cp:lastModifiedBy>
  <cp:revision>6</cp:revision>
  <dcterms:created xsi:type="dcterms:W3CDTF">2024-10-09T04:08:29Z</dcterms:created>
  <dcterms:modified xsi:type="dcterms:W3CDTF">2024-10-10T23:14:17Z</dcterms:modified>
</cp:coreProperties>
</file>